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notesMasterIdLst>
    <p:notesMasterId r:id="rId22"/>
  </p:notesMasterIdLst>
  <p:sldIdLst>
    <p:sldId id="429" r:id="rId2"/>
    <p:sldId id="430" r:id="rId3"/>
    <p:sldId id="431" r:id="rId4"/>
    <p:sldId id="432" r:id="rId5"/>
    <p:sldId id="433" r:id="rId6"/>
    <p:sldId id="434" r:id="rId7"/>
    <p:sldId id="435" r:id="rId8"/>
    <p:sldId id="448" r:id="rId9"/>
    <p:sldId id="449" r:id="rId10"/>
    <p:sldId id="436" r:id="rId11"/>
    <p:sldId id="437" r:id="rId12"/>
    <p:sldId id="438" r:id="rId13"/>
    <p:sldId id="439" r:id="rId14"/>
    <p:sldId id="440" r:id="rId15"/>
    <p:sldId id="441" r:id="rId16"/>
    <p:sldId id="443" r:id="rId17"/>
    <p:sldId id="444" r:id="rId18"/>
    <p:sldId id="445" r:id="rId19"/>
    <p:sldId id="446" r:id="rId20"/>
    <p:sldId id="428" r:id="rId21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FF99"/>
    <a:srgbClr val="FF9900"/>
    <a:srgbClr val="006C31"/>
    <a:srgbClr val="9BE5FF"/>
    <a:srgbClr val="CCCCFF"/>
    <a:srgbClr val="CCECFF"/>
    <a:srgbClr val="FFFFCC"/>
    <a:srgbClr val="FFCCFF"/>
    <a:srgbClr val="00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07" autoAdjust="0"/>
    <p:restoredTop sz="99381" autoAdjust="0"/>
  </p:normalViewPr>
  <p:slideViewPr>
    <p:cSldViewPr>
      <p:cViewPr>
        <p:scale>
          <a:sx n="100" d="100"/>
          <a:sy n="100" d="100"/>
        </p:scale>
        <p:origin x="-26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9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49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9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6187178-86C5-467B-A3A3-4CF1D5CF5D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>
              <a:latin typeface="Arial" pitchFamily="34" charset="0"/>
            </a:endParaRPr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D8FCC5-C453-480A-8497-A17F45D831EE}" type="slidenum">
              <a:rPr lang="ru-RU" smtClean="0">
                <a:latin typeface="Arial" pitchFamily="34" charset="0"/>
              </a:rPr>
              <a:pPr/>
              <a:t>1</a:t>
            </a:fld>
            <a:endParaRPr lang="ru-RU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>
              <a:latin typeface="Arial" pitchFamily="34" charset="0"/>
            </a:endParaRPr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D8FCC5-C453-480A-8497-A17F45D831EE}" type="slidenum">
              <a:rPr lang="ru-RU" smtClean="0">
                <a:latin typeface="Arial" pitchFamily="34" charset="0"/>
              </a:rPr>
              <a:pPr/>
              <a:t>8</a:t>
            </a:fld>
            <a:endParaRPr lang="ru-RU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pitchFamily="34" charset="0"/>
            </a:endParaRPr>
          </a:p>
        </p:txBody>
      </p:sp>
      <p:sp>
        <p:nvSpPr>
          <p:cNvPr id="63491" name="Номер слайда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31" tIns="47766" rIns="95531" bIns="47766" anchor="b"/>
          <a:lstStyle/>
          <a:p>
            <a:pPr algn="r"/>
            <a:fld id="{230E4B09-5DD6-4B2F-ACAB-A5CD786832AC}" type="slidenum">
              <a:rPr lang="ru-RU" sz="1300">
                <a:latin typeface="Calibri" pitchFamily="34" charset="0"/>
                <a:cs typeface="Arial" pitchFamily="34" charset="0"/>
              </a:rPr>
              <a:pPr algn="r"/>
              <a:t>20</a:t>
            </a:fld>
            <a:endParaRPr lang="ru-RU" sz="130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27752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7752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A9969-6FEC-4E70-8BB2-A3A78DEB05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E5D8A-B1A8-42A6-8CF7-45CD04C29A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F8F1C-2E67-4E57-8470-3A3C4C83DB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0C3A3-6B0E-40D2-A7B3-CC2070ACBF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7CC53-B2DC-42A4-AC05-1A86795544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C0AB1-AE80-4213-BCD8-01AFD6185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CB7A2-EC0C-4EF6-845A-803EBF0805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14ABF-D0CB-4ED1-B853-03CC0AB925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A105A-40E1-4FDD-9E59-DEF3A17A9D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716B9-E101-49CE-9CCC-0AA6955E37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6863D-E5F2-4E03-9EAC-FFE00071F2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18D15-9F5C-45CE-8779-6617399914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83D4DAAB-E51E-4576-8411-2F4C4D27EE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7648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7648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7648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27648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27648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27649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27649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7649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27649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7649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2" r:id="rId2"/>
    <p:sldLayoutId id="2147483781" r:id="rId3"/>
    <p:sldLayoutId id="2147483780" r:id="rId4"/>
    <p:sldLayoutId id="2147483779" r:id="rId5"/>
    <p:sldLayoutId id="2147483778" r:id="rId6"/>
    <p:sldLayoutId id="2147483777" r:id="rId7"/>
    <p:sldLayoutId id="2147483776" r:id="rId8"/>
    <p:sldLayoutId id="2147483775" r:id="rId9"/>
    <p:sldLayoutId id="2147483774" r:id="rId10"/>
    <p:sldLayoutId id="2147483773" r:id="rId11"/>
    <p:sldLayoutId id="21474837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://www.energystrategy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428860" y="357166"/>
            <a:ext cx="4857785" cy="1071579"/>
          </a:xfrm>
        </p:spPr>
        <p:txBody>
          <a:bodyPr anchor="b"/>
          <a:lstStyle/>
          <a:p>
            <a:pPr algn="ctr" eaLnBrk="1" hangingPunct="1"/>
            <a:r>
              <a:rPr lang="ru-RU" sz="3600" b="1" dirty="0" smtClean="0">
                <a:latin typeface="Monotype Corsiva" pitchFamily="66" charset="0"/>
                <a:ea typeface="MS Mincho" pitchFamily="49" charset="-128"/>
              </a:rPr>
              <a:t>Бушуев В.В</a:t>
            </a:r>
            <a:r>
              <a:rPr lang="ru-RU" sz="3600" b="1" dirty="0" smtClean="0">
                <a:latin typeface="MS Mincho" pitchFamily="49" charset="-128"/>
                <a:ea typeface="MS Mincho" pitchFamily="49" charset="-128"/>
              </a:rPr>
              <a:t>.</a:t>
            </a:r>
            <a:r>
              <a:rPr lang="ru-RU" sz="3400" b="1" dirty="0" smtClean="0">
                <a:latin typeface="MS Mincho" pitchFamily="49" charset="-128"/>
                <a:ea typeface="MS Mincho" pitchFamily="49" charset="-128"/>
              </a:rPr>
              <a:t/>
            </a:r>
            <a:br>
              <a:rPr lang="ru-RU" sz="3400" b="1" dirty="0" smtClean="0">
                <a:latin typeface="MS Mincho" pitchFamily="49" charset="-128"/>
                <a:ea typeface="MS Mincho" pitchFamily="49" charset="-128"/>
              </a:rPr>
            </a:br>
            <a:endParaRPr lang="ru-RU" sz="3400" b="1" dirty="0" smtClean="0"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15364" name="AutoShape 4" descr="data:image/jpeg;base64,/9j/4AAQSkZJRgABAQAAAQABAAD/2wBDAAkGBwgHBgkIBwgKCgkLDRYPDQwMDRsUFRAWIB0iIiAdHx8kKDQsJCYxJx8fLT0tMTU3Ojo6Iys/RD84QzQ5Ojf/2wBDAQoKCg0MDRoPDxo3JR8lNzc3Nzc3Nzc3Nzc3Nzc3Nzc3Nzc3Nzc3Nzc3Nzc3Nzc3Nzc3Nzc3Nzc3Nzc3Nzc3Nzf/wAARCAC3ARMDASIAAhEBAxEB/8QAGwABAAMBAQEBAAAAAAAAAAAAAAUGBwQDAQL/xAA3EAEAAQMCBAIHBQgDAAAAAAAAAQIDBAURBhIhMUFREzJSYXGBoQcUIiSRFRdCk7HB0fEjcvD/xAAbAQEAAgMBAQAAAAAAAAAAAAAAAwQCBQYBB//EACcRAQABBAEDBAIDAQAAAAAAAAABAgMEESEFMWESQVGxcYEjofDR/9oADAMBAAIRAxEAPwCogOdfZgAAAAAAAAdmk6fVqeZTiWrtu3erifR+knaK6vZ38JnwTmHwfm2rGoZWr2arFnEsV1RTMx/y1xTMxtMeHbr8vhBcyLVqdVTz8K17Ls2Z1XVqfj35+FXATrIAAAAAAAAAAAAAAAAAAAAAAAAAAltB0W5q1rUK6N/yuNN2NvGrfpHziKkS1j7NtP8AuvD85FdP48uua+vsx0iP6z81HqOTONY9cd9xr/fhreq5k4mP66e+4iP9+GTiR4hwP2ZrWZh7bU27k8n/AFnrT9JhHLdFcV0xVHaV+3XFyiK6e08gDNmk+H8bGv6hRczs2nDxrMxXXc5tq52npFMR139/g1PI4l0y/oGZqFiPvePZ/BctzTtzbzEbTFUdp3Yy6LGZfsY2Tj26trWTTTTcp89qoqifjvH1lrszAjJqpqme2uPHv5arP6ZTl1011VTxMce2t8+dujWc3Czb/pMHTaMKN+tNFyaon5T0j5I8dl/Tcizp+PnzTzY1+aqYrj+GqJmJpnynpuux6bcRTv8AH+lsKYotRFG/Ebnf24x63Ma/bsW79y1XTauTMUV1RtFW3fbzeTOJieySJiewA9egAAAAAAAAAAAAAAAAAAAO7SNMr1XJ+7WcjHtXZ9Sm9XNPP7onbv7lg/d5rftYn82f8Kj2Xfhbju9h8mJrE1XseOlN/vXR8faj6/FQzJy6Y9VjU+NfTWZ85tEevG1PjXP6/wCOaPs81rf18T+bP+Go4WNRh4lnGtepZt00U/CI2fcbIs5Vii/jXaLtquN6a6J3iXq5bLzb2Tqm57OMzeoZGXqm97fpSuNuEsvWtQs5enzZir0fJdi5VNO+09J7e/6K7+7zW/axP5s/4aurnE/F2HodNVmjbIzdulqmelHvqnw+Hf8AqtYmfmaps2o3rwu4PU8/VOPYiJ14UDUuDdQ0vFqyc7JwrVuO292d6p8ojbrKuO3V9WzNXypyM69Nyr+GntTRHlEeDidPYi7FH8sxM+HY41N+KP55iavHYATrD3w7FGRkU27uRax6J73Lu+0fpEy1zhPA0y1oc4VjMs6lZivnuTMUzTFU7Tty+HbfqxxLaZrVzTtH1LCtbxXmclPN7NMc3N+sTEfOWu6hi3MiiIoq1zH33+eGq6phXMq3FNFWuY4/ff54TX2lYufTq9OTfpicOqiKMeqj1aYjvE+U77z/AKU96RkXotTZi7c9FPejmnln5PNax7U2rUW5nelzEs1WLNNqZ3rjjgATrIAAAAAAAAAAAAAAAAAAAAD949mvIv27NqN7lyqKaY85mdoeTOuZeTMRG5ap9meFVj6BVkVzV+ZuzVTEz0imOnb4xP0W5C5mo6dwtpFi1kXdotW4ot26fXubRt0j+7Ndb4v1TVMum7bvV4tq1VzWrVqrbafOZ8Z+jkqcS9n3qrscUzPeXDUYN/qd+u9TxTMzzP8ATZJYTr2FXp+s5mLXNUzbuztNU7zMT1iZ+MTC/wDC3HdnM5MTWJps5E9Kb/aiv4+zP0+CJ+1LT/R6hjahRH4b9HJXMe1T2+k/Ra6ZRcxMqbNyNeqPpd6PRdwsybF6NeqOPOvj+1HAdI60AAfYpqqiZiJmIjedo7Q9cPH+9ZFFmLtq1NXSKrtXLTv758Gg8M8E5GPY1GNSmz+Zx/Q2poq5tt+u/wCsUquTl28endc8/ClmZ1nEp3XPPwzgTmucM5Gh2oqzszD9JV6lm3XVVXV79uXpHvlBprd2i7T6qJ3CxavUXqfXbncACRKAAAAAAAAAAAAAAAAAAAAOrS82rTs61l0W6a7lqZqoivtFW3SflPX5OUY1UxVExPaWNVMVUzTPaXvnZuTn5NeTmXq7t6vvVVP/ALaPc8AexERGoKaYpjURqBJV61l3dI/ZmTV6axTVFdma/WtTHlPltMxsjRjVRTVrcdnldumvXqjtyAM2YOzStOu6plfdceu3F+qJm3Tcq5eeY8Intv8AFNYnCWZawtSzNWsV2KMWzVNFFU9ble3Tb3R9e3mguZFq3Oqp5+PflXu5Vm1Oq6ufj35Vlf8ASuLcbh3QsDD2rzMmqOe7TFzpapmd4jfz226KAPMjGoyIim52jljlYlvKpim72idpzjDJxc/V5z8G9Ny1k0RXNNXrW6o6TTMeHbfy69EGCS1bi3RFEeyWzai1bi3E8RwAJEoAAAAAAAAAAAAAAAAAAAAAAAAAAACT4exbeRqVuvIzKMOxZqi5XemuKZjaenL51f7apkcSaZf0POzsaacyxj/huW5jbm326bVR2nfyYw6MbMv41nIs2qtreRRFFyme0xExMfPeGuzMCMmqKpnt7fflqs/pkZddNdVXbXHjfPl0axn4uff9JiabZwo360266p3/ALR8ohHgv0URRT6YbKiiKKYpp7R+/sAZMwAAAAAAAAAAAAAAAAAAAAAAAAAAAAAAAAAAAAAAAAAAAAAAAAAAAAAAAAAAAAAAAAAAAAAAAAAAAAAAAAAAAAAAAAAAAAAAAAAAAAAAAAAAAAAAAAAAAAAAAAAAAAAAAAAAAAAAAAAAAAAAAAAAAAAAAAAAAAAAAAAAAAAAAAAAAAAAAAAAAAAAAAAAAAAAAAAAAAAAAAAAAAAAAAAAAAAAAAAAAAAAAAAAAAAAAAAAAH//2Q==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5365" name="AutoShape 6" descr="data:image/jpeg;base64,/9j/4AAQSkZJRgABAQAAAQABAAD/2wBDAAkGBwgHBgkIBwgKCgkLDRYPDQwMDRsUFRAWIB0iIiAdHx8kKDQsJCYxJx8fLT0tMTU3Ojo6Iys/RD84QzQ5Ojf/2wBDAQoKCg0MDRoPDxo3JR8lNzc3Nzc3Nzc3Nzc3Nzc3Nzc3Nzc3Nzc3Nzc3Nzc3Nzc3Nzc3Nzc3Nzc3Nzc3Nzc3Nzf/wAARCAC3ARMDASIAAhEBAxEB/8QAGwABAAMBAQEBAAAAAAAAAAAAAAUGBwQDAQL/xAA3EAEAAQMCBAIHBQgDAAAAAAAAAQIDBAURBhIhMUFREzJSYXGBoQcUIiSRFRdCk7HB0fEjcvD/xAAbAQEAAgMBAQAAAAAAAAAAAAAAAwQCBQYBB//EACcRAQABBAEDBAIDAQAAAAAAAAABAgMEESEFMWESQVGxcYEjofDR/9oADAMBAAIRAxEAPwCogOdfZgAAAAAAAAdmk6fVqeZTiWrtu3erifR+knaK6vZ38JnwTmHwfm2rGoZWr2arFnEsV1RTMx/y1xTMxtMeHbr8vhBcyLVqdVTz8K17Ls2Z1XVqfj35+FXATrIAAAAAAAAAAAAAAAAAAAAAAAAAAltB0W5q1rUK6N/yuNN2NvGrfpHziKkS1j7NtP8AuvD85FdP48uua+vsx0iP6z81HqOTONY9cd9xr/fhreq5k4mP66e+4iP9+GTiR4hwP2ZrWZh7bU27k8n/AFnrT9JhHLdFcV0xVHaV+3XFyiK6e08gDNmk+H8bGv6hRczs2nDxrMxXXc5tq52npFMR139/g1PI4l0y/oGZqFiPvePZ/BctzTtzbzEbTFUdp3Yy6LGZfsY2Tj26trWTTTTcp89qoqifjvH1lrszAjJqpqme2uPHv5arP6ZTl1011VTxMce2t8+dujWc3Czb/pMHTaMKN+tNFyaon5T0j5I8dl/Tcizp+PnzTzY1+aqYrj+GqJmJpnynpuux6bcRTv8AH+lsKYotRFG/Ebnf24x63Ma/bsW79y1XTauTMUV1RtFW3fbzeTOJieySJiewA9egAAAAAAAAAAAAAAAAAAAO7SNMr1XJ+7WcjHtXZ9Sm9XNPP7onbv7lg/d5rftYn82f8Kj2Xfhbju9h8mJrE1XseOlN/vXR8faj6/FQzJy6Y9VjU+NfTWZ85tEevG1PjXP6/wCOaPs81rf18T+bP+Go4WNRh4lnGtepZt00U/CI2fcbIs5Vii/jXaLtquN6a6J3iXq5bLzb2Tqm57OMzeoZGXqm97fpSuNuEsvWtQs5enzZir0fJdi5VNO+09J7e/6K7+7zW/axP5s/4aurnE/F2HodNVmjbIzdulqmelHvqnw+Hf8AqtYmfmaps2o3rwu4PU8/VOPYiJ14UDUuDdQ0vFqyc7JwrVuO292d6p8ojbrKuO3V9WzNXypyM69Nyr+GntTRHlEeDidPYi7FH8sxM+HY41N+KP55iavHYATrD3w7FGRkU27uRax6J73Lu+0fpEy1zhPA0y1oc4VjMs6lZivnuTMUzTFU7Tty+HbfqxxLaZrVzTtH1LCtbxXmclPN7NMc3N+sTEfOWu6hi3MiiIoq1zH33+eGq6phXMq3FNFWuY4/ff54TX2lYufTq9OTfpicOqiKMeqj1aYjvE+U77z/AKU96RkXotTZi7c9FPejmnln5PNax7U2rUW5nelzEs1WLNNqZ3rjjgATrIAAAAAAAAAAAAAAAAAAAAD949mvIv27NqN7lyqKaY85mdoeTOuZeTMRG5ap9meFVj6BVkVzV+ZuzVTEz0imOnb4xP0W5C5mo6dwtpFi1kXdotW4ot26fXubRt0j+7Ndb4v1TVMum7bvV4tq1VzWrVqrbafOZ8Z+jkqcS9n3qrscUzPeXDUYN/qd+u9TxTMzzP8ATZJYTr2FXp+s5mLXNUzbuztNU7zMT1iZ+MTC/wDC3HdnM5MTWJps5E9Kb/aiv4+zP0+CJ+1LT/R6hjahRH4b9HJXMe1T2+k/Ra6ZRcxMqbNyNeqPpd6PRdwsybF6NeqOPOvj+1HAdI60AAfYpqqiZiJmIjedo7Q9cPH+9ZFFmLtq1NXSKrtXLTv758Gg8M8E5GPY1GNSmz+Zx/Q2poq5tt+u/wCsUquTl28endc8/ClmZ1nEp3XPPwzgTmucM5Gh2oqzszD9JV6lm3XVVXV79uXpHvlBprd2i7T6qJ3CxavUXqfXbncACRKAAAAAAAAAAAAAAAAAAAAOrS82rTs61l0W6a7lqZqoivtFW3SflPX5OUY1UxVExPaWNVMVUzTPaXvnZuTn5NeTmXq7t6vvVVP/ALaPc8AexERGoKaYpjURqBJV61l3dI/ZmTV6axTVFdma/WtTHlPltMxsjRjVRTVrcdnldumvXqjtyAM2YOzStOu6plfdceu3F+qJm3Tcq5eeY8Intv8AFNYnCWZawtSzNWsV2KMWzVNFFU9ble3Tb3R9e3mguZFq3Oqp5+PflXu5Vm1Oq6ufj35Vlf8ASuLcbh3QsDD2rzMmqOe7TFzpapmd4jfz226KAPMjGoyIim52jljlYlvKpim72idpzjDJxc/V5z8G9Ny1k0RXNNXrW6o6TTMeHbfy69EGCS1bi3RFEeyWzai1bi3E8RwAJEoAAAAAAAAAAAAAAAAAAAAAAAAAAACT4exbeRqVuvIzKMOxZqi5XemuKZjaenL51f7apkcSaZf0POzsaacyxj/huW5jbm326bVR2nfyYw6MbMv41nIs2qtreRRFFyme0xExMfPeGuzMCMmqKpnt7fflqs/pkZddNdVXbXHjfPl0axn4uff9JiabZwo360266p3/ALR8ohHgv0URRT6YbKiiKKYpp7R+/sAZMwAAAAAAAAAAAAAAAAAAAAAAAAAAAAAAAAAAAAAAAAAAAAAAAAAAAAAAAAAAAAAAAAAAAAAAAAAAAAAAAAAAAAAAAAAAAAAAAAAAAAAAAAAAAAAAAAAAAAAAAAAAAAAAAAAAAAAAAAAAAAAAAAAAAAAAAAAAAAAAAAAAAAAAAAAAAAAAAAAAAAAAAAAAAAAAAAAAAAAAAAAAAAAAAAAAAAAAAAAAAAAAAAAAAAAAAAAAAH//2Q==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642910" y="928670"/>
            <a:ext cx="8358246" cy="3286148"/>
            <a:chOff x="1209652" y="714356"/>
            <a:chExt cx="7934348" cy="2809088"/>
          </a:xfrm>
        </p:grpSpPr>
        <p:sp>
          <p:nvSpPr>
            <p:cNvPr id="8" name="TextBox 7"/>
            <p:cNvSpPr txBox="1"/>
            <p:nvPr/>
          </p:nvSpPr>
          <p:spPr>
            <a:xfrm>
              <a:off x="3000364" y="1714488"/>
              <a:ext cx="6143636" cy="14746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4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alatino Linotype" pitchFamily="18" charset="0"/>
                </a:rPr>
                <a:t>  Энергетизм и энергология</a:t>
              </a:r>
              <a:endParaRPr lang="en-US" sz="3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Times New Roman" pitchFamily="18" charset="0"/>
                </a:rPr>
                <a:t/>
              </a:r>
              <a:br>
                <a:rPr lang="ru-RU" sz="3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Times New Roman" pitchFamily="18" charset="0"/>
                </a:rPr>
              </a:br>
              <a:endPara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endParaRPr>
            </a:p>
          </p:txBody>
        </p:sp>
        <p:pic>
          <p:nvPicPr>
            <p:cNvPr id="9" name="Рисунок 8" descr="IMG_20141112_182116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9652" y="714356"/>
              <a:ext cx="2133614" cy="28090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16" name="Группа 15"/>
          <p:cNvGrpSpPr/>
          <p:nvPr/>
        </p:nvGrpSpPr>
        <p:grpSpPr>
          <a:xfrm>
            <a:off x="1357289" y="4357694"/>
            <a:ext cx="7072363" cy="1865606"/>
            <a:chOff x="1142976" y="3786190"/>
            <a:chExt cx="8001024" cy="3203148"/>
          </a:xfrm>
        </p:grpSpPr>
        <p:pic>
          <p:nvPicPr>
            <p:cNvPr id="10" name="Рисунок 9" descr="en_sudba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2976" y="3786190"/>
              <a:ext cx="1535551" cy="319049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3286084" y="4572008"/>
              <a:ext cx="5857916" cy="2417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alatino Linotype" pitchFamily="18" charset="0"/>
                </a:rPr>
                <a:t>Энергия и судьба России</a:t>
              </a:r>
              <a:endParaRPr lang="en-US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Times New Roman" pitchFamily="18" charset="0"/>
                </a:rPr>
                <a:t/>
              </a:r>
              <a:br>
                <a:rPr lang="ru-RU" sz="3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Times New Roman" pitchFamily="18" charset="0"/>
                </a:rPr>
              </a:br>
              <a:endPara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endParaRPr>
            </a:p>
          </p:txBody>
        </p:sp>
      </p:grpSp>
      <p:pic>
        <p:nvPicPr>
          <p:cNvPr id="12" name="Рисунок 26" descr="H:\Мои документы\БЮРОКРАТИЯ\ies.png"/>
          <p:cNvPicPr>
            <a:picLocks noChangeAspect="1" noChangeArrowheads="1"/>
          </p:cNvPicPr>
          <p:nvPr/>
        </p:nvPicPr>
        <p:blipFill>
          <a:blip r:embed="rId5" cstate="print">
            <a:lum bright="-12000" contrast="54000"/>
          </a:blip>
          <a:srcRect/>
          <a:stretch>
            <a:fillRect/>
          </a:stretch>
        </p:blipFill>
        <p:spPr bwMode="auto">
          <a:xfrm>
            <a:off x="8572528" y="0"/>
            <a:ext cx="571472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ВВ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" y="1"/>
            <a:ext cx="1000100" cy="968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3714744" y="6357958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24.11.2014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428604"/>
            <a:ext cx="8358246" cy="35719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Поверхностная решетка земного кристалла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26" descr="H:\Мои документы\БЮРОКРАТИЯ\ies.png"/>
          <p:cNvPicPr>
            <a:picLocks noChangeAspect="1" noChangeArrowheads="1"/>
          </p:cNvPicPr>
          <p:nvPr/>
        </p:nvPicPr>
        <p:blipFill>
          <a:blip r:embed="rId2" cstate="print">
            <a:lum bright="-12000" contrast="54000"/>
          </a:blip>
          <a:srcRect/>
          <a:stretch>
            <a:fillRect/>
          </a:stretch>
        </p:blipFill>
        <p:spPr bwMode="auto">
          <a:xfrm>
            <a:off x="8686824" y="0"/>
            <a:ext cx="457175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" name="TextBox 95"/>
          <p:cNvSpPr txBox="1"/>
          <p:nvPr/>
        </p:nvSpPr>
        <p:spPr>
          <a:xfrm>
            <a:off x="6643702" y="1000108"/>
            <a:ext cx="1988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Орион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(Б.Медведица)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286644" y="3000372"/>
            <a:ext cx="1560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Созвездие Льва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42910" y="278605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Сириус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4500562" y="1714488"/>
            <a:ext cx="10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(ангелы)</a:t>
            </a:r>
            <a:endParaRPr lang="ru-RU" i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1" name="Рисунок 10" descr="Копия кристалл.JPG"/>
          <p:cNvPicPr>
            <a:picLocks noChangeAspect="1"/>
          </p:cNvPicPr>
          <p:nvPr/>
        </p:nvPicPr>
        <p:blipFill>
          <a:blip r:embed="rId3" cstate="print"/>
          <a:srcRect b="56250"/>
          <a:stretch>
            <a:fillRect/>
          </a:stretch>
        </p:blipFill>
        <p:spPr>
          <a:xfrm>
            <a:off x="1928794" y="3714752"/>
            <a:ext cx="7076722" cy="2959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Копия кристал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928671"/>
            <a:ext cx="3623232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луп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15272" y="3429000"/>
            <a:ext cx="1232391" cy="1066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571480"/>
            <a:ext cx="8358246" cy="642942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Энергетические меридианы и акупунктурные точки Евразии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26" descr="H:\Мои документы\БЮРОКРАТИЯ\ies.png"/>
          <p:cNvPicPr>
            <a:picLocks noChangeAspect="1" noChangeArrowheads="1"/>
          </p:cNvPicPr>
          <p:nvPr/>
        </p:nvPicPr>
        <p:blipFill>
          <a:blip r:embed="rId2" cstate="print">
            <a:lum bright="-12000" contrast="54000"/>
          </a:blip>
          <a:srcRect/>
          <a:stretch>
            <a:fillRect/>
          </a:stretch>
        </p:blipFill>
        <p:spPr bwMode="auto">
          <a:xfrm>
            <a:off x="8572528" y="0"/>
            <a:ext cx="571472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Группа 8"/>
          <p:cNvGrpSpPr/>
          <p:nvPr/>
        </p:nvGrpSpPr>
        <p:grpSpPr>
          <a:xfrm>
            <a:off x="214282" y="1571612"/>
            <a:ext cx="8715436" cy="5149184"/>
            <a:chOff x="214282" y="1571612"/>
            <a:chExt cx="8715436" cy="5149184"/>
          </a:xfrm>
        </p:grpSpPr>
        <p:pic>
          <p:nvPicPr>
            <p:cNvPr id="20" name="Рисунок 19" descr="Аккуп точки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4282" y="1571612"/>
              <a:ext cx="8715436" cy="4098524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571604" y="5643578"/>
              <a:ext cx="321471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1 – </a:t>
              </a:r>
              <a:r>
                <a:rPr lang="ru-RU" sz="1600" b="1" dirty="0" err="1" smtClean="0">
                  <a:latin typeface="Times New Roman" pitchFamily="18" charset="0"/>
                  <a:cs typeface="Times New Roman" pitchFamily="18" charset="0"/>
                </a:rPr>
                <a:t>Стоунхедж</a:t>
              </a:r>
              <a:endParaRPr lang="ru-RU" sz="16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2 – Валдай</a:t>
              </a:r>
            </a:p>
            <a:p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3 – </a:t>
              </a:r>
              <a:r>
                <a:rPr lang="ru-RU" sz="1600" b="1" dirty="0" err="1" smtClean="0">
                  <a:latin typeface="Times New Roman" pitchFamily="18" charset="0"/>
                  <a:cs typeface="Times New Roman" pitchFamily="18" charset="0"/>
                </a:rPr>
                <a:t>Рифейские</a:t>
              </a:r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 горы (Урал)</a:t>
              </a:r>
            </a:p>
            <a:p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4 – Алтай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57818" y="5643578"/>
              <a:ext cx="235745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5 – </a:t>
              </a:r>
              <a:r>
                <a:rPr lang="ru-RU" sz="1600" b="1" dirty="0" err="1" smtClean="0">
                  <a:latin typeface="Times New Roman" pitchFamily="18" charset="0"/>
                  <a:cs typeface="Times New Roman" pitchFamily="18" charset="0"/>
                </a:rPr>
                <a:t>Алданское</a:t>
              </a:r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 нагорье </a:t>
              </a:r>
            </a:p>
            <a:p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      (Забайкалье) </a:t>
              </a:r>
            </a:p>
            <a:p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6 – р.Охота</a:t>
              </a:r>
            </a:p>
            <a:p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7 –  Алеутские о-ва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85984" y="3643314"/>
              <a:ext cx="4449616" cy="646331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 smtClean="0"/>
                <a:t>Зона Великого переселения народов</a:t>
              </a:r>
            </a:p>
            <a:p>
              <a:pPr algn="ctr"/>
              <a:r>
                <a:rPr lang="ru-RU" b="1" dirty="0" smtClean="0"/>
                <a:t> </a:t>
              </a:r>
              <a:r>
                <a:rPr lang="ru-RU" sz="1600" b="1" dirty="0" smtClean="0"/>
                <a:t>(Восток-Запад)</a:t>
              </a:r>
              <a:endParaRPr lang="ru-RU" sz="1600" b="1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928794" y="2428868"/>
            <a:ext cx="241468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928926" y="2857496"/>
            <a:ext cx="241468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000496" y="3071810"/>
            <a:ext cx="241468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000628" y="3071810"/>
            <a:ext cx="241468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4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929322" y="2857496"/>
            <a:ext cx="241468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5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858016" y="2500306"/>
            <a:ext cx="241468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6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715272" y="1857364"/>
            <a:ext cx="241468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7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спирал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1000108"/>
            <a:ext cx="6683730" cy="563006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357166"/>
            <a:ext cx="8001056" cy="642942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Земная спираль человечества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26" descr="H:\Мои документы\БЮРОКРАТИЯ\ies.png"/>
          <p:cNvPicPr>
            <a:picLocks noChangeAspect="1" noChangeArrowheads="1"/>
          </p:cNvPicPr>
          <p:nvPr/>
        </p:nvPicPr>
        <p:blipFill>
          <a:blip r:embed="rId3" cstate="print">
            <a:lum bright="-12000" contrast="54000"/>
          </a:blip>
          <a:srcRect/>
          <a:stretch>
            <a:fillRect/>
          </a:stretch>
        </p:blipFill>
        <p:spPr bwMode="auto">
          <a:xfrm>
            <a:off x="8572528" y="0"/>
            <a:ext cx="571472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457200"/>
            <a:ext cx="8358246" cy="542908"/>
          </a:xfrm>
        </p:spPr>
        <p:txBody>
          <a:bodyPr/>
          <a:lstStyle/>
          <a:p>
            <a:pPr algn="ctr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Арийско-славянский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мир Евразии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26" descr="H:\Мои документы\БЮРОКРАТИЯ\ies.png"/>
          <p:cNvPicPr>
            <a:picLocks noChangeAspect="1" noChangeArrowheads="1"/>
          </p:cNvPicPr>
          <p:nvPr/>
        </p:nvPicPr>
        <p:blipFill>
          <a:blip r:embed="rId2" cstate="print">
            <a:lum bright="-12000" contrast="54000"/>
          </a:blip>
          <a:srcRect/>
          <a:stretch>
            <a:fillRect/>
          </a:stretch>
        </p:blipFill>
        <p:spPr bwMode="auto">
          <a:xfrm>
            <a:off x="8572528" y="0"/>
            <a:ext cx="571472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ааааа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142984"/>
            <a:ext cx="8786874" cy="5394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Слайд 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3836" y="1214422"/>
            <a:ext cx="8083006" cy="5286413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357166"/>
            <a:ext cx="8358246" cy="1143008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3C3C77"/>
                </a:solidFill>
                <a:latin typeface="Times New Roman" pitchFamily="18" charset="0"/>
                <a:cs typeface="Times New Roman" pitchFamily="18" charset="0"/>
              </a:rPr>
              <a:t>1-й культурно-цивилизиционный этап </a:t>
            </a:r>
            <a:br>
              <a:rPr lang="ru-RU" sz="2800" b="1" dirty="0" smtClean="0">
                <a:solidFill>
                  <a:srgbClr val="3C3C7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3C3C77"/>
                </a:solidFill>
                <a:latin typeface="Times New Roman" pitchFamily="18" charset="0"/>
                <a:cs typeface="Times New Roman" pitchFamily="18" charset="0"/>
              </a:rPr>
              <a:t>(от Руси к России)</a:t>
            </a:r>
            <a:endParaRPr lang="ru-RU" sz="2800" b="1" dirty="0">
              <a:solidFill>
                <a:srgbClr val="3C3C7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26" descr="H:\Мои документы\БЮРОКРАТИЯ\ies.png"/>
          <p:cNvPicPr>
            <a:picLocks noChangeAspect="1" noChangeArrowheads="1"/>
          </p:cNvPicPr>
          <p:nvPr/>
        </p:nvPicPr>
        <p:blipFill>
          <a:blip r:embed="rId3" cstate="print">
            <a:lum bright="-12000" contrast="54000"/>
          </a:blip>
          <a:srcRect/>
          <a:stretch>
            <a:fillRect/>
          </a:stretch>
        </p:blipFill>
        <p:spPr bwMode="auto">
          <a:xfrm>
            <a:off x="8572528" y="0"/>
            <a:ext cx="571472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Содержимое 17" descr="Первый этап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42844" y="5429264"/>
            <a:ext cx="8858312" cy="13216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Копия geografija ross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1214422"/>
            <a:ext cx="3357586" cy="1807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44" y="571480"/>
            <a:ext cx="5000660" cy="928694"/>
          </a:xfrm>
        </p:spPr>
        <p:txBody>
          <a:bodyPr/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Энергетический</a:t>
            </a:r>
            <a:b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природно-цивилизационный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потенциал России</a:t>
            </a:r>
            <a:endParaRPr lang="ru-RU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26" descr="H:\Мои документы\БЮРОКРАТИЯ\ies.png"/>
          <p:cNvPicPr>
            <a:picLocks noChangeAspect="1" noChangeArrowheads="1"/>
          </p:cNvPicPr>
          <p:nvPr/>
        </p:nvPicPr>
        <p:blipFill>
          <a:blip r:embed="rId3" cstate="print">
            <a:lum bright="-12000" contrast="54000"/>
          </a:blip>
          <a:srcRect/>
          <a:stretch>
            <a:fillRect/>
          </a:stretch>
        </p:blipFill>
        <p:spPr bwMode="auto">
          <a:xfrm>
            <a:off x="8572528" y="0"/>
            <a:ext cx="571472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14282" y="2285992"/>
            <a:ext cx="4786346" cy="67710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Территория</a:t>
            </a:r>
            <a:r>
              <a:rPr lang="ru-RU" dirty="0" smtClean="0"/>
              <a:t> </a:t>
            </a:r>
          </a:p>
          <a:p>
            <a:r>
              <a:rPr lang="ru-RU" dirty="0" smtClean="0"/>
              <a:t>1/7 часть суши + инфраструктура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3214686"/>
            <a:ext cx="478634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Ресурсы</a:t>
            </a:r>
            <a:r>
              <a:rPr lang="ru-RU" dirty="0" smtClean="0"/>
              <a:t> </a:t>
            </a:r>
          </a:p>
          <a:p>
            <a:r>
              <a:rPr lang="ru-RU" dirty="0" smtClean="0"/>
              <a:t>70% углеводородов -  от Ямала до Каспия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14282" y="4071942"/>
            <a:ext cx="478634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</a:rPr>
              <a:t>Культура</a:t>
            </a:r>
            <a:r>
              <a:rPr lang="ru-RU" dirty="0" smtClean="0"/>
              <a:t> </a:t>
            </a:r>
          </a:p>
          <a:p>
            <a:pPr>
              <a:buFontTx/>
              <a:buChar char="-"/>
            </a:pPr>
            <a:r>
              <a:rPr lang="ru-RU" dirty="0" smtClean="0"/>
              <a:t> (язык, русский мир)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14282" y="5000636"/>
            <a:ext cx="478634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</a:rPr>
              <a:t>Материальная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 и духовная цивилизация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82" y="5929330"/>
            <a:ext cx="478634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</a:rPr>
              <a:t>Менталитет</a:t>
            </a:r>
            <a:r>
              <a:rPr lang="ru-RU" dirty="0" smtClean="0"/>
              <a:t> </a:t>
            </a:r>
          </a:p>
          <a:p>
            <a:r>
              <a:rPr lang="ru-RU" dirty="0" smtClean="0"/>
              <a:t>«ком» - начало</a:t>
            </a:r>
            <a:endParaRPr lang="ru-RU" dirty="0"/>
          </a:p>
        </p:txBody>
      </p:sp>
      <p:pic>
        <p:nvPicPr>
          <p:cNvPr id="15" name="Рисунок 14" descr="матрешк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3702" y="3714752"/>
            <a:ext cx="2000264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УВ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57818" y="2857496"/>
            <a:ext cx="1428760" cy="1164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Onion_domes_of_Cathedral_of_the_Annunciatio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29256" y="4429132"/>
            <a:ext cx="1357322" cy="1163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3abe2fdce10b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72330" y="5000636"/>
            <a:ext cx="1510152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2ой эта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58368"/>
            <a:ext cx="9144000" cy="4341264"/>
          </a:xfrm>
          <a:prstGeom prst="rect">
            <a:avLst/>
          </a:prstGeom>
        </p:spPr>
      </p:pic>
      <p:pic>
        <p:nvPicPr>
          <p:cNvPr id="6" name="Рисунок 26" descr="H:\Мои документы\БЮРОКРАТИЯ\ies.png"/>
          <p:cNvPicPr>
            <a:picLocks noChangeAspect="1" noChangeArrowheads="1"/>
          </p:cNvPicPr>
          <p:nvPr/>
        </p:nvPicPr>
        <p:blipFill>
          <a:blip r:embed="rId3" cstate="print">
            <a:lum bright="-12000" contrast="54000"/>
          </a:blip>
          <a:srcRect/>
          <a:stretch>
            <a:fillRect/>
          </a:stretch>
        </p:blipFill>
        <p:spPr bwMode="auto">
          <a:xfrm>
            <a:off x="8572528" y="0"/>
            <a:ext cx="571472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Заголовок 3"/>
          <p:cNvSpPr txBox="1">
            <a:spLocks/>
          </p:cNvSpPr>
          <p:nvPr/>
        </p:nvSpPr>
        <p:spPr bwMode="auto">
          <a:xfrm>
            <a:off x="285720" y="357166"/>
            <a:ext cx="835824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C3C77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2-й (державный) этап </a:t>
            </a:r>
            <a:b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C3C77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C3C77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российской истории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3C3C77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8" name="Содержимое 17" descr="2 этап развития России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71406" y="5429264"/>
            <a:ext cx="9001188" cy="14000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357166"/>
            <a:ext cx="8358246" cy="928694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12-летние циклы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российской и мировой истории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26" descr="H:\Мои документы\БЮРОКРАТИЯ\ies.png"/>
          <p:cNvPicPr>
            <a:picLocks noChangeAspect="1" noChangeArrowheads="1"/>
          </p:cNvPicPr>
          <p:nvPr/>
        </p:nvPicPr>
        <p:blipFill>
          <a:blip r:embed="rId2" cstate="print">
            <a:lum bright="-12000" contrast="54000"/>
          </a:blip>
          <a:srcRect/>
          <a:stretch>
            <a:fillRect/>
          </a:stretch>
        </p:blipFill>
        <p:spPr bwMode="auto">
          <a:xfrm>
            <a:off x="8572528" y="0"/>
            <a:ext cx="571472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Рисунок 70" descr="Циклы итог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072550"/>
            <a:ext cx="8572560" cy="3890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357166"/>
            <a:ext cx="8358246" cy="857256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Евразийские державные цивилизации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XIX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26" descr="H:\Мои документы\БЮРОКРАТИЯ\ies.png"/>
          <p:cNvPicPr>
            <a:picLocks noChangeAspect="1" noChangeArrowheads="1"/>
          </p:cNvPicPr>
          <p:nvPr/>
        </p:nvPicPr>
        <p:blipFill>
          <a:blip r:embed="rId2" cstate="print">
            <a:lum bright="-12000" contrast="54000"/>
          </a:blip>
          <a:srcRect/>
          <a:stretch>
            <a:fillRect/>
          </a:stretch>
        </p:blipFill>
        <p:spPr bwMode="auto">
          <a:xfrm>
            <a:off x="8572528" y="0"/>
            <a:ext cx="571472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Евразия 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1142984"/>
            <a:ext cx="6530455" cy="46434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2844" y="3643314"/>
            <a:ext cx="364333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   - </a:t>
            </a:r>
            <a:r>
              <a:rPr lang="ru-RU" b="1" dirty="0" smtClean="0">
                <a:latin typeface="Calibri" pitchFamily="34" charset="0"/>
                <a:cs typeface="Times New Roman" pitchFamily="18" charset="0"/>
              </a:rPr>
              <a:t>Атлантическая цивилизация </a:t>
            </a:r>
          </a:p>
          <a:p>
            <a:r>
              <a:rPr lang="ru-RU" sz="1600" b="1" dirty="0" smtClean="0">
                <a:latin typeface="Calibri" pitchFamily="34" charset="0"/>
                <a:cs typeface="Times New Roman" pitchFamily="18" charset="0"/>
              </a:rPr>
              <a:t>(включая Западно-Славянский мир)</a:t>
            </a:r>
            <a:r>
              <a:rPr lang="en-US" sz="1600" b="1" dirty="0" smtClean="0">
                <a:latin typeface="Calibri" pitchFamily="34" charset="0"/>
                <a:cs typeface="Times New Roman" pitchFamily="18" charset="0"/>
              </a:rPr>
              <a:t>  </a:t>
            </a:r>
            <a:endParaRPr lang="ru-RU" sz="1600" b="1" dirty="0" smtClean="0">
              <a:latin typeface="Calibri" pitchFamily="34" charset="0"/>
              <a:cs typeface="Times New Roman" pitchFamily="18" charset="0"/>
            </a:endParaRPr>
          </a:p>
          <a:p>
            <a:endParaRPr lang="en-US" sz="1400" b="1" dirty="0" smtClean="0">
              <a:latin typeface="+mj-lt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  - </a:t>
            </a:r>
            <a:r>
              <a:rPr lang="ru-RU" b="1" dirty="0" smtClean="0">
                <a:latin typeface="Calibri" pitchFamily="34" charset="0"/>
                <a:cs typeface="Times New Roman" pitchFamily="18" charset="0"/>
              </a:rPr>
              <a:t>Новоевразийская (новоарийская) цивилизация</a:t>
            </a:r>
          </a:p>
          <a:p>
            <a:endParaRPr lang="en-US" sz="1600" b="1" dirty="0" smtClean="0">
              <a:latin typeface="+mn-lt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 - </a:t>
            </a:r>
            <a:r>
              <a:rPr lang="ru-RU" b="1" dirty="0" smtClean="0">
                <a:latin typeface="Calibri" pitchFamily="34" charset="0"/>
                <a:cs typeface="Times New Roman" pitchFamily="18" charset="0"/>
              </a:rPr>
              <a:t>Азиатско-Тихоокеанский мир</a:t>
            </a: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Calibri" pitchFamily="34" charset="0"/>
                <a:cs typeface="Times New Roman" pitchFamily="18" charset="0"/>
              </a:rPr>
              <a:t>Цивилизация Южной Азии</a:t>
            </a: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  - </a:t>
            </a:r>
            <a:r>
              <a:rPr lang="ru-RU" b="1" dirty="0" smtClean="0">
                <a:latin typeface="Calibri" pitchFamily="34" charset="0"/>
                <a:cs typeface="Times New Roman" pitchFamily="18" charset="0"/>
              </a:rPr>
              <a:t>Исламский мир</a:t>
            </a:r>
            <a:endParaRPr lang="ru-RU" b="1" dirty="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осмос 1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42844" y="1000108"/>
            <a:ext cx="6643734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428604"/>
            <a:ext cx="8358246" cy="571504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РОССИЯ  И  КОСМОС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26" descr="H:\Мои документы\БЮРОКРАТИЯ\ies.png"/>
          <p:cNvPicPr>
            <a:picLocks noChangeAspect="1" noChangeArrowheads="1"/>
          </p:cNvPicPr>
          <p:nvPr/>
        </p:nvPicPr>
        <p:blipFill>
          <a:blip r:embed="rId3" cstate="print">
            <a:lum bright="-12000" contrast="54000"/>
          </a:blip>
          <a:srcRect/>
          <a:stretch>
            <a:fillRect/>
          </a:stretch>
        </p:blipFill>
        <p:spPr bwMode="auto">
          <a:xfrm>
            <a:off x="8572528" y="0"/>
            <a:ext cx="571472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опия Россия на глобус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1670" y="2071678"/>
            <a:ext cx="4214842" cy="38997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071934" y="2786058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71934" y="4357694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29256" y="3357562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28860" y="3429000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 bwMode="auto">
          <a:xfrm rot="10800000" flipV="1">
            <a:off x="5000628" y="2643182"/>
            <a:ext cx="1000132" cy="857256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 bwMode="auto">
          <a:xfrm rot="10800000" flipV="1">
            <a:off x="5214942" y="2571744"/>
            <a:ext cx="1071570" cy="928694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 bwMode="auto">
          <a:xfrm rot="10800000">
            <a:off x="2143108" y="2571744"/>
            <a:ext cx="1071570" cy="1000132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 bwMode="auto">
          <a:xfrm rot="10800000">
            <a:off x="2357422" y="2571744"/>
            <a:ext cx="1000132" cy="928694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50" name="Freeform 2"/>
          <p:cNvSpPr>
            <a:spLocks/>
          </p:cNvSpPr>
          <p:nvPr/>
        </p:nvSpPr>
        <p:spPr bwMode="auto">
          <a:xfrm>
            <a:off x="5786446" y="2857496"/>
            <a:ext cx="285752" cy="357190"/>
          </a:xfrm>
          <a:custGeom>
            <a:avLst/>
            <a:gdLst/>
            <a:ahLst/>
            <a:cxnLst>
              <a:cxn ang="0">
                <a:pos x="0" y="570"/>
              </a:cxn>
              <a:cxn ang="0">
                <a:pos x="15" y="525"/>
              </a:cxn>
              <a:cxn ang="0">
                <a:pos x="30" y="420"/>
              </a:cxn>
              <a:cxn ang="0">
                <a:pos x="315" y="285"/>
              </a:cxn>
              <a:cxn ang="0">
                <a:pos x="435" y="180"/>
              </a:cxn>
              <a:cxn ang="0">
                <a:pos x="420" y="0"/>
              </a:cxn>
            </a:cxnLst>
            <a:rect l="0" t="0" r="r" b="b"/>
            <a:pathLst>
              <a:path w="435" h="570">
                <a:moveTo>
                  <a:pt x="0" y="570"/>
                </a:moveTo>
                <a:cubicBezTo>
                  <a:pt x="5" y="555"/>
                  <a:pt x="12" y="541"/>
                  <a:pt x="15" y="525"/>
                </a:cubicBezTo>
                <a:cubicBezTo>
                  <a:pt x="22" y="490"/>
                  <a:pt x="20" y="454"/>
                  <a:pt x="30" y="420"/>
                </a:cubicBezTo>
                <a:cubicBezTo>
                  <a:pt x="64" y="306"/>
                  <a:pt x="226" y="296"/>
                  <a:pt x="315" y="285"/>
                </a:cubicBezTo>
                <a:cubicBezTo>
                  <a:pt x="376" y="265"/>
                  <a:pt x="400" y="233"/>
                  <a:pt x="435" y="180"/>
                </a:cubicBezTo>
                <a:cubicBezTo>
                  <a:pt x="430" y="120"/>
                  <a:pt x="420" y="0"/>
                  <a:pt x="420" y="0"/>
                </a:cubicBezTo>
              </a:path>
            </a:pathLst>
          </a:custGeom>
          <a:solidFill>
            <a:schemeClr val="tx1"/>
          </a:solidFill>
          <a:ln w="31750" cmpd="sng">
            <a:solidFill>
              <a:srgbClr val="4BACC6"/>
            </a:solidFill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" name="Freeform 2"/>
          <p:cNvSpPr>
            <a:spLocks/>
          </p:cNvSpPr>
          <p:nvPr/>
        </p:nvSpPr>
        <p:spPr bwMode="auto">
          <a:xfrm flipH="1">
            <a:off x="2285984" y="2857496"/>
            <a:ext cx="285752" cy="357190"/>
          </a:xfrm>
          <a:custGeom>
            <a:avLst/>
            <a:gdLst/>
            <a:ahLst/>
            <a:cxnLst>
              <a:cxn ang="0">
                <a:pos x="0" y="570"/>
              </a:cxn>
              <a:cxn ang="0">
                <a:pos x="15" y="525"/>
              </a:cxn>
              <a:cxn ang="0">
                <a:pos x="30" y="420"/>
              </a:cxn>
              <a:cxn ang="0">
                <a:pos x="315" y="285"/>
              </a:cxn>
              <a:cxn ang="0">
                <a:pos x="435" y="180"/>
              </a:cxn>
              <a:cxn ang="0">
                <a:pos x="420" y="0"/>
              </a:cxn>
            </a:cxnLst>
            <a:rect l="0" t="0" r="r" b="b"/>
            <a:pathLst>
              <a:path w="435" h="570">
                <a:moveTo>
                  <a:pt x="0" y="570"/>
                </a:moveTo>
                <a:cubicBezTo>
                  <a:pt x="5" y="555"/>
                  <a:pt x="12" y="541"/>
                  <a:pt x="15" y="525"/>
                </a:cubicBezTo>
                <a:cubicBezTo>
                  <a:pt x="22" y="490"/>
                  <a:pt x="20" y="454"/>
                  <a:pt x="30" y="420"/>
                </a:cubicBezTo>
                <a:cubicBezTo>
                  <a:pt x="64" y="306"/>
                  <a:pt x="226" y="296"/>
                  <a:pt x="315" y="285"/>
                </a:cubicBezTo>
                <a:cubicBezTo>
                  <a:pt x="376" y="265"/>
                  <a:pt x="400" y="233"/>
                  <a:pt x="435" y="180"/>
                </a:cubicBezTo>
                <a:cubicBezTo>
                  <a:pt x="430" y="120"/>
                  <a:pt x="420" y="0"/>
                  <a:pt x="420" y="0"/>
                </a:cubicBezTo>
              </a:path>
            </a:pathLst>
          </a:custGeom>
          <a:solidFill>
            <a:schemeClr val="tx1"/>
          </a:solidFill>
          <a:ln w="31750" cmpd="sng">
            <a:solidFill>
              <a:srgbClr val="4BACC6"/>
            </a:solidFill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6715140" y="1500174"/>
            <a:ext cx="2428860" cy="1938992"/>
          </a:xfrm>
          <a:custGeom>
            <a:avLst/>
            <a:gdLst>
              <a:gd name="connsiteX0" fmla="*/ 0 w 3786214"/>
              <a:gd name="connsiteY0" fmla="*/ 0 h 1200329"/>
              <a:gd name="connsiteX1" fmla="*/ 3786214 w 3786214"/>
              <a:gd name="connsiteY1" fmla="*/ 0 h 1200329"/>
              <a:gd name="connsiteX2" fmla="*/ 3786214 w 3786214"/>
              <a:gd name="connsiteY2" fmla="*/ 1200329 h 1200329"/>
              <a:gd name="connsiteX3" fmla="*/ 0 w 3786214"/>
              <a:gd name="connsiteY3" fmla="*/ 1200329 h 1200329"/>
              <a:gd name="connsiteX4" fmla="*/ 0 w 3786214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6214" h="1200329">
                <a:moveTo>
                  <a:pt x="0" y="0"/>
                </a:moveTo>
                <a:lnTo>
                  <a:pt x="3786214" y="0"/>
                </a:lnTo>
                <a:lnTo>
                  <a:pt x="3786214" y="1200329"/>
                </a:lnTo>
                <a:lnTo>
                  <a:pt x="0" y="120032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«Человечество </a:t>
            </a:r>
          </a:p>
          <a:p>
            <a:r>
              <a:rPr lang="ru-RU" sz="2400" dirty="0" smtClean="0">
                <a:latin typeface="Monotype Corsiva" pitchFamily="66" charset="0"/>
              </a:rPr>
              <a:t>превратится</a:t>
            </a:r>
          </a:p>
          <a:p>
            <a:r>
              <a:rPr lang="ru-RU" sz="2400" dirty="0" smtClean="0">
                <a:latin typeface="Monotype Corsiva" pitchFamily="66" charset="0"/>
              </a:rPr>
              <a:t> в лучистую энергию.» </a:t>
            </a:r>
          </a:p>
          <a:p>
            <a:r>
              <a:rPr lang="ru-RU" sz="2400" dirty="0" smtClean="0">
                <a:latin typeface="Monotype Corsiva" pitchFamily="66" charset="0"/>
              </a:rPr>
              <a:t>(Циолковский К.Э.)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786546" y="4143380"/>
            <a:ext cx="2357454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«Уйдем туда – откуда пришли...» </a:t>
            </a:r>
          </a:p>
          <a:p>
            <a:r>
              <a:rPr lang="ru-RU" sz="2400" dirty="0" smtClean="0">
                <a:latin typeface="Monotype Corsiva" pitchFamily="66" charset="0"/>
              </a:rPr>
              <a:t>(Судьба России)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57166"/>
            <a:ext cx="8115328" cy="785818"/>
          </a:xfrm>
        </p:spPr>
        <p:txBody>
          <a:bodyPr/>
          <a:lstStyle/>
          <a:p>
            <a:pPr algn="ctr">
              <a:lnSpc>
                <a:spcPts val="2500"/>
              </a:lnSpc>
            </a:pP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ЭНЕРГЕТИЗМ</a:t>
            </a:r>
            <a:r>
              <a:rPr lang="en-US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философия жизнедеятельности и энергоэволюционизма</a:t>
            </a:r>
            <a:endParaRPr lang="ru-RU" sz="2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26" descr="H:\Мои документы\БЮРОКРАТИЯ\ies.png"/>
          <p:cNvPicPr>
            <a:picLocks noChangeAspect="1" noChangeArrowheads="1"/>
          </p:cNvPicPr>
          <p:nvPr/>
        </p:nvPicPr>
        <p:blipFill>
          <a:blip r:embed="rId2" cstate="print">
            <a:lum bright="-12000" contrast="54000"/>
          </a:blip>
          <a:srcRect/>
          <a:stretch>
            <a:fillRect/>
          </a:stretch>
        </p:blipFill>
        <p:spPr bwMode="auto">
          <a:xfrm>
            <a:off x="8572528" y="0"/>
            <a:ext cx="571472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" name="TextBox 97"/>
          <p:cNvSpPr txBox="1"/>
          <p:nvPr/>
        </p:nvSpPr>
        <p:spPr>
          <a:xfrm>
            <a:off x="5072066" y="4143380"/>
            <a:ext cx="3929122" cy="861774"/>
          </a:xfrm>
          <a:prstGeom prst="rect">
            <a:avLst/>
          </a:prstGeom>
          <a:solidFill>
            <a:srgbClr val="00B050">
              <a:alpha val="30000"/>
            </a:srgb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Эволюция – энергетический процесс </a:t>
            </a:r>
          </a:p>
          <a:p>
            <a:pPr algn="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(от жизнеобеспечения – к жизнедеятельности)</a:t>
            </a: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1" name="Группа 140"/>
          <p:cNvGrpSpPr/>
          <p:nvPr/>
        </p:nvGrpSpPr>
        <p:grpSpPr>
          <a:xfrm>
            <a:off x="142844" y="4500570"/>
            <a:ext cx="7859923" cy="2214578"/>
            <a:chOff x="214282" y="4214818"/>
            <a:chExt cx="7796536" cy="2214578"/>
          </a:xfrm>
        </p:grpSpPr>
        <p:sp>
          <p:nvSpPr>
            <p:cNvPr id="5" name="Овал 4"/>
            <p:cNvSpPr/>
            <p:nvPr/>
          </p:nvSpPr>
          <p:spPr bwMode="auto">
            <a:xfrm>
              <a:off x="3190481" y="4214818"/>
              <a:ext cx="1629822" cy="857256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эн-</a:t>
              </a: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ерг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-ия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i="1" dirty="0" smtClean="0">
                  <a:latin typeface="Calibri" pitchFamily="34" charset="0"/>
                </a:rPr>
                <a:t>(процесс)</a:t>
              </a:r>
              <a:endPara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7" name="Овал 6"/>
            <p:cNvSpPr/>
            <p:nvPr/>
          </p:nvSpPr>
          <p:spPr bwMode="auto">
            <a:xfrm>
              <a:off x="3190481" y="5500702"/>
              <a:ext cx="1558961" cy="928694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i="1" dirty="0" smtClean="0">
                  <a:latin typeface="Calibri" pitchFamily="34" charset="0"/>
                </a:rPr>
                <a:t>c</a:t>
              </a:r>
              <a:r>
                <a:rPr lang="ru-RU" i="1" dirty="0" smtClean="0">
                  <a:latin typeface="Calibri" pitchFamily="34" charset="0"/>
                </a:rPr>
                <a:t>труктура-</a:t>
              </a:r>
              <a:r>
                <a:rPr lang="en-US" dirty="0" smtClean="0">
                  <a:latin typeface="Calibri" pitchFamily="34" charset="0"/>
                </a:rPr>
                <a:t>S</a:t>
              </a:r>
            </a:p>
            <a:p>
              <a:pPr algn="ctr"/>
              <a:r>
                <a:rPr lang="ru-RU" b="1" dirty="0" smtClean="0">
                  <a:latin typeface="Calibri" pitchFamily="34" charset="0"/>
                </a:rPr>
                <a:t>(син-</a:t>
              </a:r>
              <a:r>
                <a:rPr lang="ru-RU" sz="2400" b="1" dirty="0" smtClean="0">
                  <a:latin typeface="Calibri" pitchFamily="34" charset="0"/>
                </a:rPr>
                <a:t>ерг</a:t>
              </a:r>
              <a:r>
                <a:rPr lang="ru-RU" b="1" dirty="0" smtClean="0">
                  <a:latin typeface="Calibri" pitchFamily="34" charset="0"/>
                </a:rPr>
                <a:t>-ия)</a:t>
              </a:r>
              <a:endPara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9" name="Овал 8"/>
            <p:cNvSpPr/>
            <p:nvPr/>
          </p:nvSpPr>
          <p:spPr bwMode="auto">
            <a:xfrm>
              <a:off x="1985829" y="4929198"/>
              <a:ext cx="1346376" cy="785818"/>
            </a:xfrm>
            <a:prstGeom prst="ellipse">
              <a:avLst/>
            </a:prstGeom>
            <a:solidFill>
              <a:srgbClr val="CCFFCC"/>
            </a:solidFill>
            <a:ln w="15875">
              <a:solidFill>
                <a:srgbClr val="00CC00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b="1" dirty="0" smtClean="0">
                  <a:latin typeface="Calibri" pitchFamily="34" charset="0"/>
                </a:rPr>
                <a:t>потенциал 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i="1" dirty="0" smtClean="0">
                  <a:latin typeface="Calibri" pitchFamily="34" charset="0"/>
                </a:rPr>
                <a:t>(m)</a:t>
              </a:r>
              <a:endPara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0" name="Овал 9"/>
            <p:cNvSpPr/>
            <p:nvPr/>
          </p:nvSpPr>
          <p:spPr bwMode="auto">
            <a:xfrm>
              <a:off x="4749443" y="4929198"/>
              <a:ext cx="1235730" cy="785818"/>
            </a:xfrm>
            <a:prstGeom prst="ellipse">
              <a:avLst/>
            </a:prstGeom>
            <a:solidFill>
              <a:srgbClr val="FFFFCC"/>
            </a:solidFill>
            <a:ln w="15875">
              <a:solidFill>
                <a:srgbClr val="FFC000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b="1" dirty="0" smtClean="0">
                  <a:latin typeface="Calibri" pitchFamily="34" charset="0"/>
                </a:rPr>
                <a:t>результат</a:t>
              </a:r>
              <a:endPara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cxnSp>
          <p:nvCxnSpPr>
            <p:cNvPr id="16" name="Прямая соединительная линия 15"/>
            <p:cNvCxnSpPr>
              <a:stCxn id="9" idx="0"/>
              <a:endCxn id="5" idx="2"/>
            </p:cNvCxnSpPr>
            <p:nvPr/>
          </p:nvCxnSpPr>
          <p:spPr bwMode="auto">
            <a:xfrm rot="5400000" flipH="1" flipV="1">
              <a:off x="2781873" y="4520590"/>
              <a:ext cx="285752" cy="531464"/>
            </a:xfrm>
            <a:prstGeom prst="line">
              <a:avLst/>
            </a:prstGeom>
            <a:solidFill>
              <a:schemeClr val="accent1"/>
            </a:solidFill>
            <a:ln w="254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7" name="Прямая соединительная линия 16"/>
            <p:cNvCxnSpPr>
              <a:stCxn id="9" idx="4"/>
              <a:endCxn id="7" idx="2"/>
            </p:cNvCxnSpPr>
            <p:nvPr/>
          </p:nvCxnSpPr>
          <p:spPr bwMode="auto">
            <a:xfrm rot="16200000" flipH="1">
              <a:off x="2799733" y="5574299"/>
              <a:ext cx="250033" cy="531464"/>
            </a:xfrm>
            <a:prstGeom prst="line">
              <a:avLst/>
            </a:prstGeom>
            <a:solidFill>
              <a:schemeClr val="accent1"/>
            </a:solidFill>
            <a:ln w="254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0" name="Прямая соединительная линия 19"/>
            <p:cNvCxnSpPr>
              <a:stCxn id="5" idx="6"/>
              <a:endCxn id="10" idx="0"/>
            </p:cNvCxnSpPr>
            <p:nvPr/>
          </p:nvCxnSpPr>
          <p:spPr bwMode="auto">
            <a:xfrm>
              <a:off x="4820304" y="4643446"/>
              <a:ext cx="547005" cy="285752"/>
            </a:xfrm>
            <a:prstGeom prst="line">
              <a:avLst/>
            </a:prstGeom>
            <a:solidFill>
              <a:schemeClr val="accent1"/>
            </a:solidFill>
            <a:ln w="254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3" name="Прямая соединительная линия 22"/>
            <p:cNvCxnSpPr>
              <a:stCxn id="7" idx="6"/>
              <a:endCxn id="10" idx="4"/>
            </p:cNvCxnSpPr>
            <p:nvPr/>
          </p:nvCxnSpPr>
          <p:spPr bwMode="auto">
            <a:xfrm flipV="1">
              <a:off x="4749443" y="5715016"/>
              <a:ext cx="617866" cy="250033"/>
            </a:xfrm>
            <a:prstGeom prst="line">
              <a:avLst/>
            </a:prstGeom>
            <a:solidFill>
              <a:schemeClr val="accent1"/>
            </a:solidFill>
            <a:ln w="254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94" name="Левая фигурная скобка 93"/>
            <p:cNvSpPr/>
            <p:nvPr/>
          </p:nvSpPr>
          <p:spPr bwMode="auto">
            <a:xfrm>
              <a:off x="214282" y="4857760"/>
              <a:ext cx="142876" cy="1000132"/>
            </a:xfrm>
            <a:prstGeom prst="leftBrac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5" name="Левая фигурная скобка 94"/>
            <p:cNvSpPr/>
            <p:nvPr/>
          </p:nvSpPr>
          <p:spPr bwMode="auto">
            <a:xfrm>
              <a:off x="6024957" y="4857760"/>
              <a:ext cx="142876" cy="1000132"/>
            </a:xfrm>
            <a:prstGeom prst="leftBrac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6" name="Правая фигурная скобка 95"/>
            <p:cNvSpPr/>
            <p:nvPr/>
          </p:nvSpPr>
          <p:spPr bwMode="auto">
            <a:xfrm>
              <a:off x="1773243" y="4857760"/>
              <a:ext cx="142876" cy="1000132"/>
            </a:xfrm>
            <a:prstGeom prst="rightBrac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9" name="Скругленный прямоугольник 98"/>
            <p:cNvSpPr/>
            <p:nvPr/>
          </p:nvSpPr>
          <p:spPr bwMode="auto">
            <a:xfrm>
              <a:off x="426837" y="5214950"/>
              <a:ext cx="1275546" cy="285752"/>
            </a:xfrm>
            <a:prstGeom prst="roundRect">
              <a:avLst/>
            </a:prstGeom>
            <a:ln>
              <a:solidFill>
                <a:srgbClr val="00CC00"/>
              </a:solidFill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Times New Roman" pitchFamily="18" charset="0"/>
                </a:rPr>
                <a:t>ресурсы</a:t>
              </a:r>
            </a:p>
          </p:txBody>
        </p:sp>
        <p:sp>
          <p:nvSpPr>
            <p:cNvPr id="100" name="Скругленный прямоугольник 99"/>
            <p:cNvSpPr/>
            <p:nvPr/>
          </p:nvSpPr>
          <p:spPr bwMode="auto">
            <a:xfrm>
              <a:off x="426837" y="4857760"/>
              <a:ext cx="1275546" cy="285752"/>
            </a:xfrm>
            <a:prstGeom prst="roundRect">
              <a:avLst/>
            </a:prstGeom>
            <a:ln>
              <a:solidFill>
                <a:srgbClr val="00CC00"/>
              </a:solidFill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Times New Roman" pitchFamily="18" charset="0"/>
                </a:rPr>
                <a:t>технология</a:t>
              </a:r>
            </a:p>
          </p:txBody>
        </p:sp>
        <p:sp>
          <p:nvSpPr>
            <p:cNvPr id="101" name="Скругленный прямоугольник 100"/>
            <p:cNvSpPr/>
            <p:nvPr/>
          </p:nvSpPr>
          <p:spPr bwMode="auto">
            <a:xfrm>
              <a:off x="426837" y="5572140"/>
              <a:ext cx="1275546" cy="285752"/>
            </a:xfrm>
            <a:prstGeom prst="roundRect">
              <a:avLst/>
            </a:prstGeom>
            <a:ln>
              <a:solidFill>
                <a:srgbClr val="00CC00"/>
              </a:solidFill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Times New Roman" pitchFamily="18" charset="0"/>
                </a:rPr>
                <a:t>организация</a:t>
              </a:r>
            </a:p>
          </p:txBody>
        </p:sp>
        <p:sp>
          <p:nvSpPr>
            <p:cNvPr id="116" name="Скругленный прямоугольник 115"/>
            <p:cNvSpPr/>
            <p:nvPr/>
          </p:nvSpPr>
          <p:spPr bwMode="auto">
            <a:xfrm>
              <a:off x="6237542" y="4857760"/>
              <a:ext cx="1488100" cy="285752"/>
            </a:xfrm>
            <a:prstGeom prst="roundRect">
              <a:avLst/>
            </a:prstGeom>
            <a:ln>
              <a:solidFill>
                <a:srgbClr val="FFC000"/>
              </a:solidFill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600" b="1" dirty="0" smtClean="0">
                  <a:solidFill>
                    <a:schemeClr val="tx1"/>
                  </a:solidFill>
                  <a:latin typeface="Calibri" pitchFamily="34" charset="0"/>
                  <a:cs typeface="Times New Roman" pitchFamily="18" charset="0"/>
                </a:rPr>
                <a:t>к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Times New Roman" pitchFamily="18" charset="0"/>
                </a:rPr>
                <a:t>апитал - НБ</a:t>
              </a:r>
            </a:p>
          </p:txBody>
        </p:sp>
        <p:sp>
          <p:nvSpPr>
            <p:cNvPr id="117" name="Скругленный прямоугольник 116"/>
            <p:cNvSpPr/>
            <p:nvPr/>
          </p:nvSpPr>
          <p:spPr bwMode="auto">
            <a:xfrm>
              <a:off x="6237542" y="5214950"/>
              <a:ext cx="1488100" cy="285752"/>
            </a:xfrm>
            <a:prstGeom prst="roundRect">
              <a:avLst/>
            </a:prstGeom>
            <a:ln>
              <a:solidFill>
                <a:srgbClr val="FFC000"/>
              </a:solidFill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Times New Roman" pitchFamily="18" charset="0"/>
                </a:rPr>
                <a:t>культура</a:t>
              </a:r>
            </a:p>
          </p:txBody>
        </p:sp>
        <p:sp>
          <p:nvSpPr>
            <p:cNvPr id="118" name="Скругленный прямоугольник 117"/>
            <p:cNvSpPr/>
            <p:nvPr/>
          </p:nvSpPr>
          <p:spPr bwMode="auto">
            <a:xfrm>
              <a:off x="6237542" y="5572140"/>
              <a:ext cx="1488100" cy="285752"/>
            </a:xfrm>
            <a:prstGeom prst="roundRect">
              <a:avLst/>
            </a:prstGeom>
            <a:ln>
              <a:solidFill>
                <a:srgbClr val="FFC000"/>
              </a:solidFill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Times New Roman" pitchFamily="18" charset="0"/>
                </a:rPr>
                <a:t>качество жизни</a:t>
              </a:r>
            </a:p>
          </p:txBody>
        </p:sp>
        <p:sp>
          <p:nvSpPr>
            <p:cNvPr id="120" name="Правая фигурная скобка 119"/>
            <p:cNvSpPr/>
            <p:nvPr/>
          </p:nvSpPr>
          <p:spPr bwMode="auto">
            <a:xfrm>
              <a:off x="7796504" y="4857760"/>
              <a:ext cx="214314" cy="1000132"/>
            </a:xfrm>
            <a:prstGeom prst="rightBrac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23" name="TextBox 122"/>
          <p:cNvSpPr txBox="1"/>
          <p:nvPr/>
        </p:nvSpPr>
        <p:spPr>
          <a:xfrm>
            <a:off x="142844" y="1500174"/>
            <a:ext cx="4714908" cy="505523"/>
          </a:xfrm>
          <a:prstGeom prst="rect">
            <a:avLst/>
          </a:prstGeom>
          <a:solidFill>
            <a:srgbClr val="CCCCFF">
              <a:alpha val="50000"/>
            </a:srgb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energia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есть всякое действие в противовес, </a:t>
            </a:r>
          </a:p>
          <a:p>
            <a:pPr>
              <a:lnSpc>
                <a:spcPts val="1600"/>
              </a:lnSpc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potencia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как возможности (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Аристотель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1214414" y="2071678"/>
            <a:ext cx="5500726" cy="505523"/>
          </a:xfrm>
          <a:prstGeom prst="rect">
            <a:avLst/>
          </a:prstGeom>
          <a:solidFill>
            <a:srgbClr val="CCCCFF">
              <a:alpha val="50000"/>
            </a:srgb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Дао дэ Цзин: дао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путь, движение,</a:t>
            </a:r>
          </a:p>
          <a:p>
            <a:pPr>
              <a:lnSpc>
                <a:spcPts val="1600"/>
              </a:lnSpc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дэ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сила, потенциал потока энергии «</a:t>
            </a:r>
            <a:r>
              <a:rPr lang="ru-RU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Лао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Цзы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2500298" y="2643182"/>
            <a:ext cx="5357850" cy="505523"/>
          </a:xfrm>
          <a:prstGeom prst="rect">
            <a:avLst/>
          </a:prstGeom>
          <a:solidFill>
            <a:srgbClr val="CCCCFF">
              <a:alpha val="50000"/>
            </a:srgb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Энергия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универсальная форма движения (работы) </a:t>
            </a:r>
          </a:p>
          <a:p>
            <a:pPr algn="r">
              <a:lnSpc>
                <a:spcPts val="1600"/>
              </a:lnSpc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Оствальд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3714744" y="3214686"/>
            <a:ext cx="5286412" cy="505523"/>
          </a:xfrm>
          <a:prstGeom prst="rect">
            <a:avLst/>
          </a:prstGeom>
          <a:solidFill>
            <a:srgbClr val="CCCCFF">
              <a:alpha val="50000"/>
            </a:srgb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Жизнь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это эффективное преобразование энергии </a:t>
            </a:r>
          </a:p>
          <a:p>
            <a:pPr algn="r">
              <a:lnSpc>
                <a:spcPts val="1600"/>
              </a:lnSpc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М.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Веллер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 книге «Эволюционизм»)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571868" y="5429264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E=mc²</a:t>
            </a:r>
            <a:endParaRPr lang="ru-RU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1214414" y="3929066"/>
            <a:ext cx="27061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b="1" dirty="0" smtClean="0">
                <a:latin typeface="Calibri" pitchFamily="34" charset="0"/>
              </a:rPr>
              <a:t>движение, работа </a:t>
            </a:r>
          </a:p>
          <a:p>
            <a:pPr algn="r"/>
            <a:r>
              <a:rPr lang="ru-RU" sz="1600" b="1" dirty="0" smtClean="0">
                <a:latin typeface="Calibri" pitchFamily="34" charset="0"/>
              </a:rPr>
              <a:t>(преобразование, развитие)</a:t>
            </a:r>
            <a:endParaRPr lang="ru-RU" sz="16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Прямоугольник 11"/>
          <p:cNvSpPr>
            <a:spLocks noChangeArrowheads="1"/>
          </p:cNvSpPr>
          <p:nvPr/>
        </p:nvSpPr>
        <p:spPr bwMode="auto">
          <a:xfrm>
            <a:off x="0" y="3810000"/>
            <a:ext cx="9144000" cy="3048000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20000"/>
              </a:lnSpc>
            </a:pPr>
            <a:endParaRPr lang="ru-RU">
              <a:latin typeface="Calibri" pitchFamily="34" charset="0"/>
            </a:endParaRPr>
          </a:p>
        </p:txBody>
      </p:sp>
      <p:pic>
        <p:nvPicPr>
          <p:cNvPr id="8" name="Рисунок 7" descr="world-concept-images-6.jpg"/>
          <p:cNvPicPr>
            <a:picLocks noChangeAspect="1"/>
          </p:cNvPicPr>
          <p:nvPr/>
        </p:nvPicPr>
        <p:blipFill>
          <a:blip r:embed="rId3" cstate="print">
            <a:lum bright="2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4580" name="Прямоугольник 7"/>
          <p:cNvSpPr>
            <a:spLocks noChangeArrowheads="1"/>
          </p:cNvSpPr>
          <p:nvPr/>
        </p:nvSpPr>
        <p:spPr bwMode="auto">
          <a:xfrm>
            <a:off x="3786182" y="5786454"/>
            <a:ext cx="464347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Институт энергетической стратегии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www.energystrategy.ru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428736"/>
            <a:ext cx="4429124" cy="785818"/>
          </a:xfrm>
        </p:spPr>
        <p:txBody>
          <a:bodyPr rtlCol="0"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</p:txBody>
      </p:sp>
      <p:pic>
        <p:nvPicPr>
          <p:cNvPr id="6" name="Рисунок 26" descr="H:\Мои документы\БЮРОКРАТИЯ\ies.png"/>
          <p:cNvPicPr>
            <a:picLocks noChangeAspect="1" noChangeArrowheads="1"/>
          </p:cNvPicPr>
          <p:nvPr/>
        </p:nvPicPr>
        <p:blipFill>
          <a:blip r:embed="rId5" cstate="print">
            <a:lum bright="-12000" contrast="54000"/>
          </a:blip>
          <a:srcRect/>
          <a:stretch>
            <a:fillRect/>
          </a:stretch>
        </p:blipFill>
        <p:spPr bwMode="auto">
          <a:xfrm>
            <a:off x="8429652" y="5643578"/>
            <a:ext cx="571472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7224" y="500042"/>
            <a:ext cx="7000924" cy="571504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Энергология и эргодинамика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26" descr="H:\Мои документы\БЮРОКРАТИЯ\ies.png"/>
          <p:cNvPicPr>
            <a:picLocks noChangeAspect="1" noChangeArrowheads="1"/>
          </p:cNvPicPr>
          <p:nvPr/>
        </p:nvPicPr>
        <p:blipFill>
          <a:blip r:embed="rId2" cstate="print">
            <a:lum bright="-12000" contrast="54000"/>
          </a:blip>
          <a:srcRect/>
          <a:stretch>
            <a:fillRect/>
          </a:stretch>
        </p:blipFill>
        <p:spPr bwMode="auto">
          <a:xfrm>
            <a:off x="8572528" y="0"/>
            <a:ext cx="571472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5720" y="1428736"/>
          <a:ext cx="8501121" cy="5246376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357454"/>
                <a:gridCol w="2714644"/>
                <a:gridCol w="3429023"/>
              </a:tblGrid>
              <a:tr h="352550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logos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учение, теория</a:t>
                      </a:r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nomos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практические знания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496"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Астро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600" dirty="0" smtClean="0"/>
                        <a:t>- звездный мир</a:t>
                      </a:r>
                      <a:endParaRPr lang="ru-RU" sz="1600" dirty="0" smtClean="0">
                        <a:latin typeface="Calibri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астро-</a:t>
                      </a:r>
                      <a:r>
                        <a:rPr lang="ru-RU" b="1" dirty="0" smtClean="0"/>
                        <a:t>лог</a:t>
                      </a:r>
                      <a:r>
                        <a:rPr lang="ru-RU" dirty="0" smtClean="0"/>
                        <a:t>-ия</a:t>
                      </a:r>
                      <a:endParaRPr lang="ru-RU" dirty="0" smtClean="0">
                        <a:latin typeface="Calibri" pitchFamily="34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err="1" smtClean="0"/>
                        <a:t>астро-</a:t>
                      </a:r>
                      <a:r>
                        <a:rPr lang="ru-RU" b="1" dirty="0" err="1" smtClean="0"/>
                        <a:t>ном</a:t>
                      </a:r>
                      <a:r>
                        <a:rPr lang="ru-RU" dirty="0" err="1" smtClean="0"/>
                        <a:t>-ия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16963"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Гео</a:t>
                      </a:r>
                      <a:r>
                        <a:rPr lang="ru-RU" dirty="0" smtClean="0"/>
                        <a:t> </a:t>
                      </a:r>
                      <a:r>
                        <a:rPr lang="ru-RU" sz="1600" dirty="0" smtClean="0"/>
                        <a:t>– земля</a:t>
                      </a:r>
                      <a:endParaRPr lang="ru-RU" sz="1600" dirty="0" smtClean="0">
                        <a:latin typeface="Calibri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гео-</a:t>
                      </a:r>
                      <a:r>
                        <a:rPr lang="ru-RU" b="1" dirty="0" smtClean="0"/>
                        <a:t>лог</a:t>
                      </a:r>
                      <a:r>
                        <a:rPr lang="ru-RU" dirty="0" smtClean="0"/>
                        <a:t>-ия</a:t>
                      </a:r>
                    </a:p>
                    <a:p>
                      <a:pPr algn="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гео-</a:t>
                      </a:r>
                      <a:r>
                        <a:rPr lang="ru-RU" b="1" dirty="0" err="1" smtClean="0"/>
                        <a:t>ном</a:t>
                      </a:r>
                      <a:r>
                        <a:rPr lang="ru-RU" dirty="0" err="1" smtClean="0"/>
                        <a:t>-ика</a:t>
                      </a:r>
                      <a:r>
                        <a:rPr lang="ru-RU" dirty="0" smtClean="0"/>
                        <a:t>,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гео-динамика</a:t>
                      </a:r>
                      <a:endParaRPr lang="ru-RU" dirty="0" smtClean="0">
                        <a:latin typeface="Calibri" pitchFamily="34" charset="0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99138"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Экос</a:t>
                      </a:r>
                      <a:r>
                        <a:rPr lang="ru-RU" b="1" dirty="0" smtClean="0"/>
                        <a:t> (</a:t>
                      </a:r>
                      <a:r>
                        <a:rPr lang="en-US" b="1" dirty="0" err="1" smtClean="0"/>
                        <a:t>oikos</a:t>
                      </a:r>
                      <a:r>
                        <a:rPr lang="en-US" b="1" dirty="0" smtClean="0"/>
                        <a:t>)</a:t>
                      </a:r>
                      <a:r>
                        <a:rPr lang="ru-RU" b="1" dirty="0" smtClean="0"/>
                        <a:t> </a:t>
                      </a:r>
                      <a:r>
                        <a:rPr lang="ru-RU" sz="1600" dirty="0" smtClean="0"/>
                        <a:t>– дом, местопребывания</a:t>
                      </a:r>
                      <a:endParaRPr lang="ru-RU" sz="1600" dirty="0" smtClean="0">
                        <a:latin typeface="Calibri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err="1" smtClean="0"/>
                        <a:t>эко-</a:t>
                      </a:r>
                      <a:r>
                        <a:rPr lang="ru-RU" b="1" dirty="0" err="1" smtClean="0"/>
                        <a:t>лог</a:t>
                      </a:r>
                      <a:r>
                        <a:rPr lang="ru-RU" dirty="0" err="1" smtClean="0"/>
                        <a:t>-ия</a:t>
                      </a:r>
                      <a:r>
                        <a:rPr lang="ru-RU" dirty="0" smtClean="0"/>
                        <a:t> </a:t>
                      </a:r>
                      <a:r>
                        <a:rPr lang="ru-RU" sz="1500" baseline="0" dirty="0" smtClean="0"/>
                        <a:t> </a:t>
                      </a:r>
                    </a:p>
                    <a:p>
                      <a:pPr algn="r"/>
                      <a:r>
                        <a:rPr lang="ru-RU" sz="1500" dirty="0" smtClean="0"/>
                        <a:t>(наука о гармонии)</a:t>
                      </a:r>
                      <a:endParaRPr lang="ru-RU" sz="1500" i="1" dirty="0" smtClean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err="1" smtClean="0"/>
                        <a:t>эко-</a:t>
                      </a:r>
                      <a:r>
                        <a:rPr lang="ru-RU" b="1" dirty="0" err="1" smtClean="0"/>
                        <a:t>ном</a:t>
                      </a:r>
                      <a:r>
                        <a:rPr lang="ru-RU" dirty="0" err="1" smtClean="0"/>
                        <a:t>-ика</a:t>
                      </a:r>
                      <a:endParaRPr lang="ru-RU" dirty="0" smtClean="0"/>
                    </a:p>
                    <a:p>
                      <a:pPr algn="r"/>
                      <a:r>
                        <a:rPr lang="ru-RU" baseline="0" dirty="0" smtClean="0"/>
                        <a:t> </a:t>
                      </a:r>
                      <a:r>
                        <a:rPr lang="ru-RU" sz="1500" dirty="0" smtClean="0"/>
                        <a:t>(наука о</a:t>
                      </a:r>
                      <a:r>
                        <a:rPr lang="ru-RU" sz="1500" baseline="0" dirty="0" smtClean="0"/>
                        <a:t> </a:t>
                      </a:r>
                      <a:r>
                        <a:rPr lang="ru-RU" sz="1500" dirty="0" smtClean="0"/>
                        <a:t>хозяйствовании)</a:t>
                      </a:r>
                      <a:endParaRPr lang="ru-RU" sz="1500" i="1" dirty="0">
                        <a:latin typeface="Calibri" pitchFamily="34" charset="0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3151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Социум</a:t>
                      </a:r>
                      <a:r>
                        <a:rPr lang="ru-RU" dirty="0" smtClean="0"/>
                        <a:t> </a:t>
                      </a:r>
                      <a:r>
                        <a:rPr lang="ru-RU" sz="1600" dirty="0" smtClean="0"/>
                        <a:t>– общество</a:t>
                      </a:r>
                      <a:endParaRPr lang="ru-RU" sz="1600" dirty="0" smtClean="0">
                        <a:latin typeface="Calibri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социо-</a:t>
                      </a:r>
                      <a:r>
                        <a:rPr lang="ru-RU" b="1" dirty="0" err="1" smtClean="0"/>
                        <a:t>лог</a:t>
                      </a:r>
                      <a:r>
                        <a:rPr lang="ru-RU" dirty="0" err="1" smtClean="0"/>
                        <a:t>-ия</a:t>
                      </a:r>
                      <a:endParaRPr lang="ru-RU" dirty="0" smtClean="0">
                        <a:latin typeface="Calibri" pitchFamily="34" charset="0"/>
                      </a:endParaRPr>
                    </a:p>
                  </a:txBody>
                  <a:tcPr>
                    <a:lnB w="9525" cap="flat" cmpd="sng" algn="ctr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err="1" smtClean="0"/>
                        <a:t>социо-</a:t>
                      </a:r>
                      <a:r>
                        <a:rPr lang="ru-RU" b="1" dirty="0" err="1" smtClean="0"/>
                        <a:t>ном</a:t>
                      </a:r>
                      <a:r>
                        <a:rPr lang="ru-RU" dirty="0" err="1" smtClean="0"/>
                        <a:t>-ика</a:t>
                      </a:r>
                      <a:r>
                        <a:rPr lang="ru-RU" dirty="0" smtClean="0"/>
                        <a:t>, </a:t>
                      </a:r>
                    </a:p>
                    <a:p>
                      <a:pPr algn="r"/>
                      <a:r>
                        <a:rPr lang="ru-RU" dirty="0" err="1" smtClean="0"/>
                        <a:t>социо-динамика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noFill/>
                      <a:prstDash val="solid"/>
                    </a:lnB>
                  </a:tcPr>
                </a:tc>
              </a:tr>
              <a:tr h="248626">
                <a:tc>
                  <a:txBody>
                    <a:bodyPr/>
                    <a:lstStyle/>
                    <a:p>
                      <a:endParaRPr lang="ru-RU" dirty="0" smtClean="0">
                        <a:latin typeface="Calibri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latin typeface="Calibri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dirty="0">
                        <a:latin typeface="Calibri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36438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Энергия</a:t>
                      </a:r>
                      <a:r>
                        <a:rPr lang="ru-RU" dirty="0" smtClean="0"/>
                        <a:t> </a:t>
                      </a:r>
                      <a:r>
                        <a:rPr lang="ru-RU" sz="1600" dirty="0" smtClean="0"/>
                        <a:t>– процесс жизнедеятельности</a:t>
                      </a:r>
                      <a:endParaRPr lang="ru-RU" sz="1600" dirty="0" smtClean="0">
                        <a:latin typeface="Calibri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err="1" smtClean="0"/>
                        <a:t>энерго</a:t>
                      </a:r>
                      <a:r>
                        <a:rPr lang="ru-RU" sz="1800" dirty="0" err="1" smtClean="0"/>
                        <a:t>-</a:t>
                      </a:r>
                      <a:r>
                        <a:rPr lang="ru-RU" sz="1800" b="1" dirty="0" err="1" smtClean="0"/>
                        <a:t>лог</a:t>
                      </a:r>
                      <a:r>
                        <a:rPr lang="ru-RU" sz="1800" dirty="0" err="1" smtClean="0"/>
                        <a:t>-</a:t>
                      </a:r>
                      <a:r>
                        <a:rPr lang="ru-RU" sz="1800" b="1" dirty="0" err="1" smtClean="0"/>
                        <a:t>ия</a:t>
                      </a:r>
                      <a:endParaRPr lang="ru-RU" sz="1800" b="1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(наука</a:t>
                      </a:r>
                      <a:r>
                        <a:rPr lang="ru-RU" sz="1600" baseline="0" dirty="0" smtClean="0"/>
                        <a:t> об общих принципах движения, работы и жизни)</a:t>
                      </a:r>
                      <a:endParaRPr lang="ru-RU" sz="1600" i="1" dirty="0" smtClean="0">
                        <a:latin typeface="Calibri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err="1" smtClean="0"/>
                        <a:t>эрго</a:t>
                      </a:r>
                      <a:r>
                        <a:rPr lang="ru-RU" b="1" dirty="0" smtClean="0"/>
                        <a:t> </a:t>
                      </a:r>
                      <a:r>
                        <a:rPr lang="ru-RU" dirty="0" smtClean="0"/>
                        <a:t>(энерго)-</a:t>
                      </a:r>
                      <a:r>
                        <a:rPr lang="ru-RU" b="1" dirty="0" err="1" smtClean="0"/>
                        <a:t>ном</a:t>
                      </a:r>
                      <a:r>
                        <a:rPr lang="ru-RU" dirty="0" err="1" smtClean="0"/>
                        <a:t>-</a:t>
                      </a:r>
                      <a:r>
                        <a:rPr lang="ru-RU" b="1" dirty="0" err="1" smtClean="0"/>
                        <a:t>ика</a:t>
                      </a:r>
                      <a:r>
                        <a:rPr lang="ru-RU" dirty="0" smtClean="0"/>
                        <a:t> </a:t>
                      </a:r>
                    </a:p>
                    <a:p>
                      <a:pPr algn="r"/>
                      <a:r>
                        <a:rPr lang="ru-RU" sz="1600" dirty="0" smtClean="0"/>
                        <a:t>(процессы</a:t>
                      </a:r>
                      <a:r>
                        <a:rPr lang="ru-RU" sz="1600" baseline="0" dirty="0" smtClean="0"/>
                        <a:t> в энергетических человеко-машинных системах)</a:t>
                      </a:r>
                    </a:p>
                    <a:p>
                      <a:pPr algn="r"/>
                      <a:r>
                        <a:rPr lang="ru-RU" b="1" dirty="0" err="1" smtClean="0"/>
                        <a:t>эрго</a:t>
                      </a:r>
                      <a:r>
                        <a:rPr lang="ru-RU" b="1" dirty="0" smtClean="0"/>
                        <a:t> </a:t>
                      </a:r>
                      <a:r>
                        <a:rPr lang="ru-RU" dirty="0" smtClean="0"/>
                        <a:t>(энерго)</a:t>
                      </a:r>
                      <a:r>
                        <a:rPr lang="ru-RU" sz="1800" b="1" baseline="0" dirty="0" smtClean="0"/>
                        <a:t>-динамика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(процессы</a:t>
                      </a:r>
                      <a:r>
                        <a:rPr lang="ru-RU" sz="1600" baseline="0" dirty="0" smtClean="0"/>
                        <a:t> преобразования энергии и энергоэволюционизма: природного, технологического, </a:t>
                      </a:r>
                      <a:r>
                        <a:rPr lang="ru-RU" sz="1600" baseline="0" dirty="0" err="1" smtClean="0"/>
                        <a:t>социогуманитарного</a:t>
                      </a:r>
                      <a:r>
                        <a:rPr lang="ru-RU" sz="1600" baseline="0" dirty="0" smtClean="0"/>
                        <a:t>)</a:t>
                      </a: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mart_grid_energy_infrastructur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3429000"/>
            <a:ext cx="4357686" cy="33276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757222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Энергетика как «система систем»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System Of System – SOS)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26" descr="H:\Мои документы\БЮРОКРАТИЯ\ies.png"/>
          <p:cNvPicPr>
            <a:picLocks noChangeAspect="1" noChangeArrowheads="1"/>
          </p:cNvPicPr>
          <p:nvPr/>
        </p:nvPicPr>
        <p:blipFill>
          <a:blip r:embed="rId3" cstate="print">
            <a:lum bright="-12000" contrast="54000"/>
          </a:blip>
          <a:srcRect/>
          <a:stretch>
            <a:fillRect/>
          </a:stretch>
        </p:blipFill>
        <p:spPr bwMode="auto">
          <a:xfrm>
            <a:off x="8572528" y="0"/>
            <a:ext cx="571472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00034" y="1714488"/>
            <a:ext cx="7979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ЭНЕРГЕТИЧЕСКАЯ СИСТЕМА </a:t>
            </a:r>
            <a:r>
              <a:rPr lang="ru-RU" sz="2000" dirty="0" smtClean="0">
                <a:solidFill>
                  <a:srgbClr val="0070C0"/>
                </a:solidFill>
              </a:rPr>
              <a:t>(потенциал-действие-структура)</a:t>
            </a:r>
            <a:r>
              <a:rPr lang="ru-RU" sz="2000" b="1" dirty="0" smtClean="0">
                <a:solidFill>
                  <a:srgbClr val="0070C0"/>
                </a:solidFill>
              </a:rPr>
              <a:t>: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44" y="2143116"/>
            <a:ext cx="87154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b="1" dirty="0" err="1" smtClean="0">
                <a:latin typeface="Calibri" pitchFamily="34" charset="0"/>
                <a:cs typeface="Times New Roman" pitchFamily="18" charset="0"/>
              </a:rPr>
              <a:t>цивилизационная</a:t>
            </a:r>
            <a:r>
              <a:rPr lang="ru-RU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Calibri" pitchFamily="34" charset="0"/>
                <a:cs typeface="Times New Roman" pitchFamily="18" charset="0"/>
              </a:rPr>
              <a:t>(«</a:t>
            </a:r>
            <a:r>
              <a:rPr lang="ru-RU" i="1" dirty="0" err="1" smtClean="0">
                <a:latin typeface="Calibri" pitchFamily="34" charset="0"/>
                <a:cs typeface="Times New Roman" pitchFamily="18" charset="0"/>
              </a:rPr>
              <a:t>ци</a:t>
            </a:r>
            <a:r>
              <a:rPr lang="ru-RU" i="1" dirty="0" smtClean="0">
                <a:latin typeface="Calibri" pitchFamily="34" charset="0"/>
                <a:cs typeface="Times New Roman" pitchFamily="18" charset="0"/>
              </a:rPr>
              <a:t>»-энергия, «вил», «</a:t>
            </a:r>
            <a:r>
              <a:rPr lang="ru-RU" i="1" dirty="0" err="1" smtClean="0">
                <a:latin typeface="Calibri" pitchFamily="34" charset="0"/>
                <a:cs typeface="Times New Roman" pitchFamily="18" charset="0"/>
              </a:rPr>
              <a:t>вл</a:t>
            </a:r>
            <a:r>
              <a:rPr lang="ru-RU" i="1" dirty="0" smtClean="0">
                <a:latin typeface="Calibri" pitchFamily="34" charset="0"/>
                <a:cs typeface="Times New Roman" pitchFamily="18" charset="0"/>
              </a:rPr>
              <a:t>» – владение) </a:t>
            </a:r>
            <a:r>
              <a:rPr lang="ru-RU" b="1" dirty="0" err="1" smtClean="0">
                <a:latin typeface="Calibri" pitchFamily="34" charset="0"/>
                <a:cs typeface="Times New Roman" pitchFamily="18" charset="0"/>
              </a:rPr>
              <a:t>метасистема</a:t>
            </a:r>
            <a:r>
              <a:rPr lang="ru-RU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Calibri" pitchFamily="34" charset="0"/>
                <a:cs typeface="Times New Roman" pitchFamily="18" charset="0"/>
              </a:rPr>
              <a:t>жизнедеятельности и эволюции человечества</a:t>
            </a:r>
          </a:p>
          <a:p>
            <a:pPr>
              <a:buFont typeface="Wingdings" pitchFamily="2" charset="2"/>
              <a:buChar char="Ø"/>
            </a:pPr>
            <a:endParaRPr lang="ru-RU" b="1" dirty="0" smtClean="0">
              <a:latin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Calibri" pitchFamily="34" charset="0"/>
                <a:cs typeface="Times New Roman" pitchFamily="18" charset="0"/>
              </a:rPr>
              <a:t>  </a:t>
            </a:r>
            <a:r>
              <a:rPr lang="ru-RU" b="1" dirty="0" err="1" smtClean="0">
                <a:latin typeface="Calibri" pitchFamily="34" charset="0"/>
                <a:cs typeface="Times New Roman" pitchFamily="18" charset="0"/>
              </a:rPr>
              <a:t>социокультурная</a:t>
            </a:r>
            <a:r>
              <a:rPr lang="ru-RU" b="1" dirty="0" smtClean="0">
                <a:latin typeface="Calibri" pitchFamily="34" charset="0"/>
                <a:cs typeface="Times New Roman" pitchFamily="18" charset="0"/>
              </a:rPr>
              <a:t> система</a:t>
            </a:r>
            <a:r>
              <a:rPr lang="ru-RU" dirty="0" smtClean="0">
                <a:latin typeface="Calibri" pitchFamily="34" charset="0"/>
                <a:cs typeface="Times New Roman" pitchFamily="18" charset="0"/>
              </a:rPr>
              <a:t> развития общества и государства</a:t>
            </a:r>
          </a:p>
          <a:p>
            <a:pPr>
              <a:lnSpc>
                <a:spcPts val="1960"/>
              </a:lnSpc>
              <a:buFont typeface="Wingdings" pitchFamily="2" charset="2"/>
              <a:buChar char="Ø"/>
            </a:pPr>
            <a:endParaRPr lang="ru-RU" b="1" dirty="0" smtClean="0">
              <a:latin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Calibri" pitchFamily="34" charset="0"/>
                <a:cs typeface="Times New Roman" pitchFamily="18" charset="0"/>
              </a:rPr>
              <a:t>  </a:t>
            </a:r>
            <a:r>
              <a:rPr lang="ru-RU" b="1" dirty="0" err="1" smtClean="0">
                <a:latin typeface="Calibri" pitchFamily="34" charset="0"/>
                <a:cs typeface="Times New Roman" pitchFamily="18" charset="0"/>
              </a:rPr>
              <a:t>история-энергетический</a:t>
            </a:r>
            <a:r>
              <a:rPr lang="ru-RU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Calibri" pitchFamily="34" charset="0"/>
                <a:cs typeface="Times New Roman" pitchFamily="18" charset="0"/>
              </a:rPr>
              <a:t>социоприродный</a:t>
            </a:r>
            <a:r>
              <a:rPr lang="ru-RU" b="1" dirty="0" smtClean="0">
                <a:latin typeface="Calibri" pitchFamily="34" charset="0"/>
                <a:cs typeface="Times New Roman" pitchFamily="18" charset="0"/>
              </a:rPr>
              <a:t> процесс</a:t>
            </a:r>
          </a:p>
          <a:p>
            <a:pPr>
              <a:lnSpc>
                <a:spcPts val="1700"/>
              </a:lnSpc>
              <a:buFont typeface="Wingdings" pitchFamily="2" charset="2"/>
              <a:buChar char="Ø"/>
            </a:pPr>
            <a:endParaRPr lang="ru-RU" b="1" dirty="0" smtClean="0">
              <a:latin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Calibri" pitchFamily="34" charset="0"/>
                <a:cs typeface="Times New Roman" pitchFamily="18" charset="0"/>
              </a:rPr>
              <a:t>  </a:t>
            </a:r>
            <a:r>
              <a:rPr lang="ru-RU" b="1" dirty="0" err="1" smtClean="0">
                <a:latin typeface="Calibri" pitchFamily="34" charset="0"/>
                <a:cs typeface="Times New Roman" pitchFamily="18" charset="0"/>
              </a:rPr>
              <a:t>социотехническая</a:t>
            </a:r>
            <a:r>
              <a:rPr lang="ru-RU" b="1" dirty="0" smtClean="0">
                <a:latin typeface="Calibri" pitchFamily="34" charset="0"/>
                <a:cs typeface="Times New Roman" pitchFamily="18" charset="0"/>
              </a:rPr>
              <a:t> система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2844" y="4572008"/>
            <a:ext cx="4714908" cy="206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  <a:buFont typeface="Wingdings" pitchFamily="2" charset="2"/>
              <a:buChar char="Ø"/>
            </a:pPr>
            <a:r>
              <a:rPr lang="ru-RU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Calibri" pitchFamily="34" charset="0"/>
                <a:cs typeface="Times New Roman" pitchFamily="18" charset="0"/>
              </a:rPr>
              <a:t>эргатическая</a:t>
            </a:r>
            <a:r>
              <a:rPr lang="ru-RU" b="1" dirty="0" smtClean="0">
                <a:latin typeface="Calibri" pitchFamily="34" charset="0"/>
                <a:cs typeface="Times New Roman" pitchFamily="18" charset="0"/>
              </a:rPr>
              <a:t> </a:t>
            </a:r>
          </a:p>
          <a:p>
            <a:pPr>
              <a:lnSpc>
                <a:spcPts val="1700"/>
              </a:lnSpc>
            </a:pPr>
            <a:r>
              <a:rPr lang="ru-RU" dirty="0" smtClean="0">
                <a:latin typeface="Calibri" pitchFamily="34" charset="0"/>
                <a:cs typeface="Times New Roman" pitchFamily="18" charset="0"/>
              </a:rPr>
              <a:t>(энергоинформационная человеко-машинная) </a:t>
            </a:r>
            <a:r>
              <a:rPr lang="ru-RU" b="1" dirty="0" smtClean="0">
                <a:latin typeface="Calibri" pitchFamily="34" charset="0"/>
                <a:cs typeface="Times New Roman" pitchFamily="18" charset="0"/>
              </a:rPr>
              <a:t>система</a:t>
            </a:r>
          </a:p>
          <a:p>
            <a:pPr>
              <a:lnSpc>
                <a:spcPts val="1700"/>
              </a:lnSpc>
              <a:buFont typeface="Wingdings" pitchFamily="2" charset="2"/>
              <a:buChar char="Ø"/>
            </a:pPr>
            <a:endParaRPr lang="ru-RU" b="1" dirty="0" smtClean="0">
              <a:latin typeface="Calibri" pitchFamily="34" charset="0"/>
              <a:cs typeface="Times New Roman" pitchFamily="18" charset="0"/>
            </a:endParaRPr>
          </a:p>
          <a:p>
            <a:pPr>
              <a:lnSpc>
                <a:spcPts val="1700"/>
              </a:lnSpc>
              <a:buFont typeface="Wingdings" pitchFamily="2" charset="2"/>
              <a:buChar char="Ø"/>
            </a:pPr>
            <a:r>
              <a:rPr lang="ru-RU" b="1" dirty="0" smtClean="0">
                <a:latin typeface="Calibri" pitchFamily="34" charset="0"/>
                <a:cs typeface="Times New Roman" pitchFamily="18" charset="0"/>
              </a:rPr>
              <a:t>  инфраструктурная система </a:t>
            </a:r>
            <a:r>
              <a:rPr lang="ru-RU" dirty="0" smtClean="0">
                <a:latin typeface="Calibri" pitchFamily="34" charset="0"/>
                <a:cs typeface="Times New Roman" pitchFamily="18" charset="0"/>
              </a:rPr>
              <a:t>(ЕЭС-2.0) Евразийского </a:t>
            </a:r>
            <a:r>
              <a:rPr lang="ru-RU" dirty="0" err="1" smtClean="0">
                <a:latin typeface="Calibri" pitchFamily="34" charset="0"/>
                <a:cs typeface="Times New Roman" pitchFamily="18" charset="0"/>
              </a:rPr>
              <a:t>Дома-Экоса</a:t>
            </a:r>
            <a:endParaRPr lang="ru-RU" dirty="0" smtClean="0">
              <a:latin typeface="Calibri" pitchFamily="34" charset="0"/>
              <a:cs typeface="Times New Roman" pitchFamily="18" charset="0"/>
            </a:endParaRPr>
          </a:p>
          <a:p>
            <a:pPr>
              <a:lnSpc>
                <a:spcPts val="1700"/>
              </a:lnSpc>
              <a:buFont typeface="Wingdings" pitchFamily="2" charset="2"/>
              <a:buChar char="Ø"/>
            </a:pPr>
            <a:endParaRPr lang="ru-RU" b="1" dirty="0" smtClean="0">
              <a:latin typeface="Calibri" pitchFamily="34" charset="0"/>
              <a:cs typeface="Times New Roman" pitchFamily="18" charset="0"/>
            </a:endParaRPr>
          </a:p>
          <a:p>
            <a:pPr>
              <a:lnSpc>
                <a:spcPts val="1700"/>
              </a:lnSpc>
              <a:buFont typeface="Wingdings" pitchFamily="2" charset="2"/>
              <a:buChar char="Ø"/>
            </a:pPr>
            <a:r>
              <a:rPr lang="ru-RU" b="1" dirty="0" smtClean="0">
                <a:latin typeface="Calibri" pitchFamily="34" charset="0"/>
                <a:cs typeface="Times New Roman" pitchFamily="18" charset="0"/>
              </a:rPr>
              <a:t>  интеллектуальный «электрический мир» </a:t>
            </a:r>
            <a:r>
              <a:rPr lang="en-US" dirty="0" smtClean="0">
                <a:latin typeface="Calibri" pitchFamily="34" charset="0"/>
                <a:cs typeface="Times New Roman" pitchFamily="18" charset="0"/>
              </a:rPr>
              <a:t>Smart </a:t>
            </a:r>
            <a:r>
              <a:rPr lang="en-US" dirty="0" err="1" smtClean="0">
                <a:latin typeface="Calibri" pitchFamily="34" charset="0"/>
                <a:cs typeface="Times New Roman" pitchFamily="18" charset="0"/>
              </a:rPr>
              <a:t>Sity</a:t>
            </a:r>
            <a:endParaRPr lang="ru-RU" dirty="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47147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Научные подходы к энергологии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26" descr="H:\Мои документы\БЮРОКРАТИЯ\ies.png"/>
          <p:cNvPicPr>
            <a:picLocks noChangeAspect="1" noChangeArrowheads="1"/>
          </p:cNvPicPr>
          <p:nvPr/>
        </p:nvPicPr>
        <p:blipFill>
          <a:blip r:embed="rId2" cstate="print">
            <a:lum bright="-12000" contrast="54000"/>
          </a:blip>
          <a:srcRect/>
          <a:stretch>
            <a:fillRect/>
          </a:stretch>
        </p:blipFill>
        <p:spPr bwMode="auto">
          <a:xfrm>
            <a:off x="8572528" y="0"/>
            <a:ext cx="571472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42844" y="1357298"/>
            <a:ext cx="2071702" cy="400110"/>
          </a:xfrm>
          <a:prstGeom prst="rect">
            <a:avLst/>
          </a:prstGeom>
          <a:solidFill>
            <a:srgbClr val="FF0000">
              <a:alpha val="30000"/>
            </a:srgb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Идеология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44" y="3143248"/>
            <a:ext cx="2071702" cy="400110"/>
          </a:xfrm>
          <a:prstGeom prst="rect">
            <a:avLst/>
          </a:prstGeom>
          <a:solidFill>
            <a:schemeClr val="accent5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Методология 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44" y="5572140"/>
            <a:ext cx="2071702" cy="400110"/>
          </a:xfrm>
          <a:prstGeom prst="rect">
            <a:avLst/>
          </a:prstGeom>
          <a:solidFill>
            <a:srgbClr val="00B050">
              <a:alpha val="30000"/>
            </a:srgb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5984" y="3143248"/>
            <a:ext cx="4823180" cy="2123658"/>
          </a:xfrm>
          <a:prstGeom prst="rect">
            <a:avLst/>
          </a:prstGeom>
          <a:noFill/>
          <a:ln w="25400">
            <a:solidFill>
              <a:schemeClr val="accent5">
                <a:lumMod val="75000"/>
                <a:alpha val="60000"/>
              </a:schemeClr>
            </a:solidFill>
          </a:ln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Триадичность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(динамичность)</a:t>
            </a:r>
          </a:p>
          <a:p>
            <a:pPr>
              <a:buFont typeface="Wingdings" pitchFamily="2" charset="2"/>
              <a:buChar char="ü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Цикличность</a:t>
            </a:r>
          </a:p>
          <a:p>
            <a:r>
              <a:rPr lang="ru-RU" sz="20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(«</a:t>
            </a:r>
            <a:r>
              <a:rPr lang="ru-RU" sz="2000" dirty="0" err="1" smtClean="0">
                <a:latin typeface="Calibri" pitchFamily="34" charset="0"/>
                <a:cs typeface="Times New Roman" pitchFamily="18" charset="0"/>
              </a:rPr>
              <a:t>ци</a:t>
            </a:r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»-энергия, «</a:t>
            </a:r>
            <a:r>
              <a:rPr lang="ru-RU" sz="2000" dirty="0" err="1" smtClean="0">
                <a:latin typeface="Calibri" pitchFamily="34" charset="0"/>
                <a:cs typeface="Times New Roman" pitchFamily="18" charset="0"/>
              </a:rPr>
              <a:t>кл</a:t>
            </a:r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»-колесо, кругооборот)</a:t>
            </a:r>
          </a:p>
          <a:p>
            <a:endParaRPr lang="ru-RU" sz="2000" dirty="0" smtClean="0">
              <a:latin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Системность </a:t>
            </a:r>
            <a:r>
              <a:rPr lang="ru-RU" dirty="0" smtClean="0"/>
              <a:t>(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el-GR" sz="1100" b="1" i="1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l-GR" b="1" i="1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 smtClean="0">
                <a:latin typeface="Calibri" pitchFamily="34" charset="0"/>
                <a:cs typeface="Times New Roman" pitchFamily="18" charset="0"/>
              </a:rPr>
              <a:t>)</a:t>
            </a:r>
            <a:endParaRPr lang="ru-RU" sz="1100" i="1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" name="Рисунок 14" descr="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20" y="3214686"/>
            <a:ext cx="1434654" cy="1714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2285984" y="1357298"/>
            <a:ext cx="4786346" cy="1261884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устойчивое развитие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2000" b="1" i="1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S&gt;0) 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энергоэффективность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(к.п.д. </a:t>
            </a:r>
            <a:r>
              <a:rPr lang="el-GR" sz="2000" b="1" i="1" dirty="0" smtClean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&gt;1)</a:t>
            </a:r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285984" y="5572140"/>
            <a:ext cx="4786346" cy="400110"/>
          </a:xfrm>
          <a:prstGeom prst="rect">
            <a:avLst/>
          </a:prstGeom>
          <a:noFill/>
          <a:ln w="25400">
            <a:solidFill>
              <a:srgbClr val="00B050">
                <a:alpha val="60000"/>
              </a:srgbClr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Зависит от вида системы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 descr="Устойчивое развити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9520" y="1285860"/>
            <a:ext cx="1260020" cy="1291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Рисунок 18" descr="1571_fullimage_Standards 455x255.jpg"/>
          <p:cNvPicPr>
            <a:picLocks noChangeAspect="1"/>
          </p:cNvPicPr>
          <p:nvPr/>
        </p:nvPicPr>
        <p:blipFill>
          <a:blip r:embed="rId5" cstate="print"/>
          <a:srcRect l="19093" r="29395"/>
          <a:stretch>
            <a:fillRect/>
          </a:stretch>
        </p:blipFill>
        <p:spPr>
          <a:xfrm>
            <a:off x="7572396" y="5429264"/>
            <a:ext cx="1050544" cy="11429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 descr="сетевая структура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5214950"/>
            <a:ext cx="1553386" cy="829682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642942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Новые системные принципы энергологии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26" descr="H:\Мои документы\БЮРОКРАТИЯ\ies.png"/>
          <p:cNvPicPr>
            <a:picLocks noChangeAspect="1" noChangeArrowheads="1"/>
          </p:cNvPicPr>
          <p:nvPr/>
        </p:nvPicPr>
        <p:blipFill>
          <a:blip r:embed="rId3" cstate="print">
            <a:lum bright="-12000" contrast="54000"/>
          </a:blip>
          <a:srcRect/>
          <a:stretch>
            <a:fillRect/>
          </a:stretch>
        </p:blipFill>
        <p:spPr bwMode="auto">
          <a:xfrm>
            <a:off x="8572528" y="0"/>
            <a:ext cx="571472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57158" y="1357298"/>
            <a:ext cx="8286808" cy="461665"/>
          </a:xfrm>
          <a:prstGeom prst="rect">
            <a:avLst/>
          </a:prstGeom>
          <a:solidFill>
            <a:srgbClr val="9BE5FF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alibri" pitchFamily="34" charset="0"/>
                <a:cs typeface="Times New Roman" pitchFamily="18" charset="0"/>
              </a:rPr>
              <a:t>1. Энергия </a:t>
            </a: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=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Calibri" pitchFamily="34" charset="0"/>
                <a:cs typeface="Times New Roman" pitchFamily="18" charset="0"/>
              </a:rPr>
              <a:t>работа, жизнь (материя + дух) </a:t>
            </a:r>
            <a:r>
              <a:rPr lang="ru-RU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≠</a:t>
            </a:r>
            <a:r>
              <a:rPr lang="ru-RU" sz="24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Calibri" pitchFamily="34" charset="0"/>
                <a:cs typeface="Times New Roman" pitchFamily="18" charset="0"/>
              </a:rPr>
              <a:t>вопрос первичности</a:t>
            </a:r>
            <a:endParaRPr lang="ru-RU" b="1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2000240"/>
            <a:ext cx="8286808" cy="369332"/>
          </a:xfrm>
          <a:prstGeom prst="rect">
            <a:avLst/>
          </a:prstGeom>
          <a:solidFill>
            <a:srgbClr val="9BE5FF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alibri" pitchFamily="34" charset="0"/>
                <a:cs typeface="Times New Roman" pitchFamily="18" charset="0"/>
              </a:rPr>
              <a:t>2. От однонаправленной стрелы времени (н→к) </a:t>
            </a:r>
            <a:r>
              <a:rPr lang="ru-RU" b="1" dirty="0" err="1" smtClean="0">
                <a:latin typeface="Calibri" pitchFamily="34" charset="0"/>
                <a:cs typeface="Times New Roman" pitchFamily="18" charset="0"/>
              </a:rPr>
              <a:t>к</a:t>
            </a:r>
            <a:r>
              <a:rPr lang="ru-RU" b="1" dirty="0" smtClean="0">
                <a:latin typeface="Calibri" pitchFamily="34" charset="0"/>
                <a:cs typeface="Times New Roman" pitchFamily="18" charset="0"/>
              </a:rPr>
              <a:t> системе обратных связей (</a:t>
            </a:r>
            <a:r>
              <a:rPr lang="en-US" b="1" dirty="0" smtClean="0">
                <a:latin typeface="Calibri" pitchFamily="34" charset="0"/>
                <a:cs typeface="Times New Roman" pitchFamily="18" charset="0"/>
              </a:rPr>
              <a:t>SoS)</a:t>
            </a:r>
            <a:endParaRPr lang="ru-RU" b="1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3500438"/>
            <a:ext cx="8286808" cy="369332"/>
          </a:xfrm>
          <a:prstGeom prst="rect">
            <a:avLst/>
          </a:prstGeom>
          <a:solidFill>
            <a:srgbClr val="9BE5FF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alibri" pitchFamily="34" charset="0"/>
                <a:cs typeface="Times New Roman" pitchFamily="18" charset="0"/>
              </a:rPr>
              <a:t>3. Взаимность существования и голографического развития</a:t>
            </a:r>
            <a:endParaRPr lang="ru-RU" b="1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4786322"/>
            <a:ext cx="8286808" cy="369332"/>
          </a:xfrm>
          <a:prstGeom prst="rect">
            <a:avLst/>
          </a:prstGeom>
          <a:solidFill>
            <a:srgbClr val="9BE5FF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alibri" pitchFamily="34" charset="0"/>
                <a:cs typeface="Times New Roman" pitchFamily="18" charset="0"/>
              </a:rPr>
              <a:t>4. От иерархии к сетевой организационной структуре</a:t>
            </a:r>
            <a:endParaRPr lang="ru-RU" b="1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6072206"/>
            <a:ext cx="8286808" cy="646331"/>
          </a:xfrm>
          <a:prstGeom prst="rect">
            <a:avLst/>
          </a:prstGeom>
          <a:solidFill>
            <a:srgbClr val="9BE5FF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alibri" pitchFamily="34" charset="0"/>
                <a:cs typeface="Times New Roman" pitchFamily="18" charset="0"/>
              </a:rPr>
              <a:t>5. От дилеммы (хорошо-плохо) -  к системе общественного согласия (</a:t>
            </a:r>
            <a:r>
              <a:rPr lang="en-US" b="1" dirty="0" smtClean="0">
                <a:latin typeface="Calibri" pitchFamily="34" charset="0"/>
                <a:cs typeface="Times New Roman" pitchFamily="18" charset="0"/>
              </a:rPr>
              <a:t>SoS)</a:t>
            </a:r>
            <a:endParaRPr lang="ru-RU" b="1" dirty="0" smtClean="0">
              <a:latin typeface="Calibri" pitchFamily="34" charset="0"/>
              <a:cs typeface="Times New Roman" pitchFamily="18" charset="0"/>
            </a:endParaRPr>
          </a:p>
          <a:p>
            <a:pPr algn="r"/>
            <a:r>
              <a:rPr lang="ru-RU" b="1" dirty="0" smtClean="0">
                <a:latin typeface="Calibri" pitchFamily="34" charset="0"/>
                <a:cs typeface="Times New Roman" pitchFamily="18" charset="0"/>
              </a:rPr>
              <a:t> на принципах «золотого сечения»</a:t>
            </a:r>
            <a:endParaRPr lang="ru-RU" b="1" dirty="0">
              <a:latin typeface="Calibri" pitchFamily="34" charset="0"/>
              <a:cs typeface="Times New Roman" pitchFamily="18" charset="0"/>
            </a:endParaRPr>
          </a:p>
        </p:txBody>
      </p:sp>
      <p:grpSp>
        <p:nvGrpSpPr>
          <p:cNvPr id="53" name="Группа 52"/>
          <p:cNvGrpSpPr/>
          <p:nvPr/>
        </p:nvGrpSpPr>
        <p:grpSpPr>
          <a:xfrm>
            <a:off x="2143108" y="2500306"/>
            <a:ext cx="3128978" cy="971614"/>
            <a:chOff x="428596" y="2428868"/>
            <a:chExt cx="3128978" cy="971614"/>
          </a:xfrm>
        </p:grpSpPr>
        <p:sp>
          <p:nvSpPr>
            <p:cNvPr id="12" name="Овал 11"/>
            <p:cNvSpPr/>
            <p:nvPr/>
          </p:nvSpPr>
          <p:spPr bwMode="auto">
            <a:xfrm>
              <a:off x="428596" y="2428868"/>
              <a:ext cx="914400" cy="642942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Большой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 взрыв</a:t>
              </a:r>
            </a:p>
          </p:txBody>
        </p:sp>
        <p:sp>
          <p:nvSpPr>
            <p:cNvPr id="13" name="Овал 12"/>
            <p:cNvSpPr/>
            <p:nvPr/>
          </p:nvSpPr>
          <p:spPr bwMode="auto">
            <a:xfrm>
              <a:off x="2643174" y="2428868"/>
              <a:ext cx="914400" cy="642942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Тепловая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400" b="1" dirty="0" smtClean="0">
                  <a:solidFill>
                    <a:schemeClr val="tx1"/>
                  </a:solidFill>
                  <a:latin typeface="Calibri" pitchFamily="34" charset="0"/>
                </a:rPr>
                <a:t>смерть</a:t>
              </a: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cxnSp>
          <p:nvCxnSpPr>
            <p:cNvPr id="15" name="Прямая со стрелкой 14"/>
            <p:cNvCxnSpPr>
              <a:stCxn id="12" idx="6"/>
              <a:endCxn id="13" idx="2"/>
            </p:cNvCxnSpPr>
            <p:nvPr/>
          </p:nvCxnSpPr>
          <p:spPr bwMode="auto">
            <a:xfrm>
              <a:off x="1342996" y="2750339"/>
              <a:ext cx="1300178" cy="1588"/>
            </a:xfrm>
            <a:prstGeom prst="straightConnector1">
              <a:avLst/>
            </a:prstGeom>
            <a:ln>
              <a:headEnd type="none" w="sm" len="sm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357290" y="2428868"/>
              <a:ext cx="12858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Н          </a:t>
              </a:r>
              <a:r>
                <a:rPr lang="en-US" dirty="0" smtClean="0"/>
                <a:t> </a:t>
              </a:r>
              <a:r>
                <a:rPr lang="ru-RU" dirty="0" smtClean="0"/>
                <a:t>К</a:t>
              </a:r>
              <a:endParaRPr lang="ru-RU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28728" y="3000372"/>
              <a:ext cx="12144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b="1" i="1" dirty="0" smtClean="0">
                  <a:latin typeface="Times New Roman" pitchFamily="18" charset="0"/>
                  <a:cs typeface="Times New Roman" pitchFamily="18" charset="0"/>
                </a:rPr>
                <a:t>Δ</a:t>
              </a:r>
              <a:r>
                <a:rPr lang="ru-RU" sz="2000" b="1" i="1" dirty="0" smtClean="0">
                  <a:latin typeface="Times New Roman" pitchFamily="18" charset="0"/>
                  <a:cs typeface="Times New Roman" pitchFamily="18" charset="0"/>
                </a:rPr>
                <a:t>Э= </a:t>
              </a:r>
              <a:r>
                <a:rPr lang="en-US" sz="2000" b="1" i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i="1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000" b="1" i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2000" b="1" i="1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ru-RU" sz="2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6500826" y="2500306"/>
            <a:ext cx="2143140" cy="900176"/>
            <a:chOff x="5643570" y="2428868"/>
            <a:chExt cx="2143140" cy="900176"/>
          </a:xfrm>
        </p:grpSpPr>
        <p:sp>
          <p:nvSpPr>
            <p:cNvPr id="20" name="Овал 19"/>
            <p:cNvSpPr/>
            <p:nvPr/>
          </p:nvSpPr>
          <p:spPr bwMode="auto">
            <a:xfrm>
              <a:off x="7215206" y="2428868"/>
              <a:ext cx="200020" cy="214314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1" name="Овал 20"/>
            <p:cNvSpPr/>
            <p:nvPr/>
          </p:nvSpPr>
          <p:spPr bwMode="auto">
            <a:xfrm>
              <a:off x="7215206" y="3000372"/>
              <a:ext cx="200020" cy="214314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2" name="Выгнутая влево стрелка 21"/>
            <p:cNvSpPr/>
            <p:nvPr/>
          </p:nvSpPr>
          <p:spPr bwMode="auto">
            <a:xfrm>
              <a:off x="6858016" y="2428868"/>
              <a:ext cx="357190" cy="785818"/>
            </a:xfrm>
            <a:prstGeom prst="curvedRightArrow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Выгнутая влево стрелка 23"/>
            <p:cNvSpPr/>
            <p:nvPr/>
          </p:nvSpPr>
          <p:spPr bwMode="auto">
            <a:xfrm rot="10800000">
              <a:off x="7429520" y="2428868"/>
              <a:ext cx="357190" cy="785818"/>
            </a:xfrm>
            <a:prstGeom prst="curvedRightArrow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786446" y="2428868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SoS</a:t>
              </a:r>
              <a:endParaRPr lang="ru-RU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643570" y="2928934"/>
              <a:ext cx="12144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2000" b="1" i="1" dirty="0" smtClean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en-US" sz="2000" b="1" i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i="1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l-GR" sz="2000" b="1" i="1" dirty="0" smtClean="0">
                  <a:latin typeface="Times New Roman" pitchFamily="18" charset="0"/>
                  <a:cs typeface="Times New Roman" pitchFamily="18" charset="0"/>
                </a:rPr>
                <a:t>Δ</a:t>
              </a:r>
              <a:r>
                <a:rPr lang="ru-RU" sz="2000" b="1" i="1" dirty="0" smtClean="0">
                  <a:latin typeface="Times New Roman" pitchFamily="18" charset="0"/>
                  <a:cs typeface="Times New Roman" pitchFamily="18" charset="0"/>
                </a:rPr>
                <a:t> Э)</a:t>
              </a:r>
              <a:endParaRPr lang="ru-RU" sz="2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3214678" y="3929066"/>
            <a:ext cx="3429024" cy="727269"/>
            <a:chOff x="2285984" y="3857628"/>
            <a:chExt cx="3643338" cy="801944"/>
          </a:xfrm>
        </p:grpSpPr>
        <p:pic>
          <p:nvPicPr>
            <p:cNvPr id="38" name="Рисунок 37" descr="волна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29124" y="3857628"/>
              <a:ext cx="1500198" cy="461599"/>
            </a:xfrm>
            <a:prstGeom prst="rect">
              <a:avLst/>
            </a:prstGeom>
          </p:spPr>
        </p:pic>
        <p:pic>
          <p:nvPicPr>
            <p:cNvPr id="28" name="Рисунок 27" descr="Электрон.JPG"/>
            <p:cNvPicPr>
              <a:picLocks noChangeAspect="1"/>
            </p:cNvPicPr>
            <p:nvPr/>
          </p:nvPicPr>
          <p:blipFill>
            <a:blip r:embed="rId5" cstate="print"/>
            <a:srcRect b="25595"/>
            <a:stretch>
              <a:fillRect/>
            </a:stretch>
          </p:blipFill>
          <p:spPr>
            <a:xfrm>
              <a:off x="2500298" y="3903552"/>
              <a:ext cx="714380" cy="459245"/>
            </a:xfrm>
            <a:prstGeom prst="rect">
              <a:avLst/>
            </a:prstGeom>
          </p:spPr>
        </p:pic>
        <p:cxnSp>
          <p:nvCxnSpPr>
            <p:cNvPr id="29" name="Прямая со стрелкой 28"/>
            <p:cNvCxnSpPr/>
            <p:nvPr/>
          </p:nvCxnSpPr>
          <p:spPr bwMode="auto">
            <a:xfrm>
              <a:off x="3286116" y="4071942"/>
              <a:ext cx="857256" cy="1588"/>
            </a:xfrm>
            <a:prstGeom prst="straightConnector1">
              <a:avLst/>
            </a:prstGeom>
            <a:ln>
              <a:headEnd type="none" w="sm" len="sm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/>
            <p:cNvCxnSpPr/>
            <p:nvPr/>
          </p:nvCxnSpPr>
          <p:spPr bwMode="auto">
            <a:xfrm rot="10800000" flipV="1">
              <a:off x="3286116" y="4286256"/>
              <a:ext cx="857256" cy="1"/>
            </a:xfrm>
            <a:prstGeom prst="straightConnector1">
              <a:avLst/>
            </a:prstGeom>
            <a:ln>
              <a:headEnd type="none" w="sm" len="sm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4429124" y="4286256"/>
              <a:ext cx="12144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/>
                <a:t>волна</a:t>
              </a:r>
              <a:endParaRPr lang="ru-RU" sz="16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285984" y="4286256"/>
              <a:ext cx="1267248" cy="373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/>
                <a:t>электрон</a:t>
              </a:r>
              <a:endParaRPr lang="ru-RU" sz="1600" b="1" dirty="0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3714744" y="5500702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Э=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2000" b="1" i="1" dirty="0" smtClean="0">
                <a:latin typeface="Times New Roman" pitchFamily="18" charset="0"/>
                <a:cs typeface="Times New Roman" pitchFamily="18" charset="0"/>
              </a:rPr>
              <a:t>Δ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Рисунок 41" descr="иерархия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28794" y="5214950"/>
            <a:ext cx="1571636" cy="785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7 слай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418282"/>
            <a:ext cx="8501122" cy="529686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500042"/>
            <a:ext cx="8358246" cy="857256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Пространственно-временная фрактальность (подобие) энергетического развития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26" descr="H:\Мои документы\БЮРОКРАТИЯ\ies.png"/>
          <p:cNvPicPr>
            <a:picLocks noChangeAspect="1" noChangeArrowheads="1"/>
          </p:cNvPicPr>
          <p:nvPr/>
        </p:nvPicPr>
        <p:blipFill>
          <a:blip r:embed="rId3" cstate="print">
            <a:lum bright="-12000" contrast="54000"/>
          </a:blip>
          <a:srcRect/>
          <a:stretch>
            <a:fillRect/>
          </a:stretch>
        </p:blipFill>
        <p:spPr bwMode="auto">
          <a:xfrm>
            <a:off x="8572528" y="0"/>
            <a:ext cx="571472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428860" y="357166"/>
            <a:ext cx="4857785" cy="1071579"/>
          </a:xfrm>
        </p:spPr>
        <p:txBody>
          <a:bodyPr anchor="b"/>
          <a:lstStyle/>
          <a:p>
            <a:pPr algn="ctr" eaLnBrk="1" hangingPunct="1"/>
            <a:r>
              <a:rPr lang="ru-RU" sz="3600" b="1" dirty="0" smtClean="0">
                <a:latin typeface="Monotype Corsiva" pitchFamily="66" charset="0"/>
                <a:ea typeface="MS Mincho" pitchFamily="49" charset="-128"/>
              </a:rPr>
              <a:t>Бушуев В.В</a:t>
            </a:r>
            <a:r>
              <a:rPr lang="ru-RU" sz="3600" b="1" dirty="0" smtClean="0">
                <a:latin typeface="MS Mincho" pitchFamily="49" charset="-128"/>
                <a:ea typeface="MS Mincho" pitchFamily="49" charset="-128"/>
              </a:rPr>
              <a:t>.</a:t>
            </a:r>
            <a:r>
              <a:rPr lang="ru-RU" sz="3400" b="1" dirty="0" smtClean="0">
                <a:latin typeface="MS Mincho" pitchFamily="49" charset="-128"/>
                <a:ea typeface="MS Mincho" pitchFamily="49" charset="-128"/>
              </a:rPr>
              <a:t/>
            </a:r>
            <a:br>
              <a:rPr lang="ru-RU" sz="3400" b="1" dirty="0" smtClean="0">
                <a:latin typeface="MS Mincho" pitchFamily="49" charset="-128"/>
                <a:ea typeface="MS Mincho" pitchFamily="49" charset="-128"/>
              </a:rPr>
            </a:br>
            <a:endParaRPr lang="ru-RU" sz="3400" b="1" dirty="0" smtClean="0"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15364" name="AutoShape 4" descr="data:image/jpeg;base64,/9j/4AAQSkZJRgABAQAAAQABAAD/2wBDAAkGBwgHBgkIBwgKCgkLDRYPDQwMDRsUFRAWIB0iIiAdHx8kKDQsJCYxJx8fLT0tMTU3Ojo6Iys/RD84QzQ5Ojf/2wBDAQoKCg0MDRoPDxo3JR8lNzc3Nzc3Nzc3Nzc3Nzc3Nzc3Nzc3Nzc3Nzc3Nzc3Nzc3Nzc3Nzc3Nzc3Nzc3Nzc3Nzf/wAARCAC3ARMDASIAAhEBAxEB/8QAGwABAAMBAQEBAAAAAAAAAAAAAAUGBwQDAQL/xAA3EAEAAQMCBAIHBQgDAAAAAAAAAQIDBAURBhIhMUFREzJSYXGBoQcUIiSRFRdCk7HB0fEjcvD/xAAbAQEAAgMBAQAAAAAAAAAAAAAAAwQCBQYBB//EACcRAQABBAEDBAIDAQAAAAAAAAABAgMEESEFMWESQVGxcYEjofDR/9oADAMBAAIRAxEAPwCogOdfZgAAAAAAAAdmk6fVqeZTiWrtu3erifR+knaK6vZ38JnwTmHwfm2rGoZWr2arFnEsV1RTMx/y1xTMxtMeHbr8vhBcyLVqdVTz8K17Ls2Z1XVqfj35+FXATrIAAAAAAAAAAAAAAAAAAAAAAAAAAltB0W5q1rUK6N/yuNN2NvGrfpHziKkS1j7NtP8AuvD85FdP48uua+vsx0iP6z81HqOTONY9cd9xr/fhreq5k4mP66e+4iP9+GTiR4hwP2ZrWZh7bU27k8n/AFnrT9JhHLdFcV0xVHaV+3XFyiK6e08gDNmk+H8bGv6hRczs2nDxrMxXXc5tq52npFMR139/g1PI4l0y/oGZqFiPvePZ/BctzTtzbzEbTFUdp3Yy6LGZfsY2Tj26trWTTTTcp89qoqifjvH1lrszAjJqpqme2uPHv5arP6ZTl1011VTxMce2t8+dujWc3Czb/pMHTaMKN+tNFyaon5T0j5I8dl/Tcizp+PnzTzY1+aqYrj+GqJmJpnynpuux6bcRTv8AH+lsKYotRFG/Ebnf24x63Ma/bsW79y1XTauTMUV1RtFW3fbzeTOJieySJiewA9egAAAAAAAAAAAAAAAAAAAO7SNMr1XJ+7WcjHtXZ9Sm9XNPP7onbv7lg/d5rftYn82f8Kj2Xfhbju9h8mJrE1XseOlN/vXR8faj6/FQzJy6Y9VjU+NfTWZ85tEevG1PjXP6/wCOaPs81rf18T+bP+Go4WNRh4lnGtepZt00U/CI2fcbIs5Vii/jXaLtquN6a6J3iXq5bLzb2Tqm57OMzeoZGXqm97fpSuNuEsvWtQs5enzZir0fJdi5VNO+09J7e/6K7+7zW/axP5s/4aurnE/F2HodNVmjbIzdulqmelHvqnw+Hf8AqtYmfmaps2o3rwu4PU8/VOPYiJ14UDUuDdQ0vFqyc7JwrVuO292d6p8ojbrKuO3V9WzNXypyM69Nyr+GntTRHlEeDidPYi7FH8sxM+HY41N+KP55iavHYATrD3w7FGRkU27uRax6J73Lu+0fpEy1zhPA0y1oc4VjMs6lZivnuTMUzTFU7Tty+HbfqxxLaZrVzTtH1LCtbxXmclPN7NMc3N+sTEfOWu6hi3MiiIoq1zH33+eGq6phXMq3FNFWuY4/ff54TX2lYufTq9OTfpicOqiKMeqj1aYjvE+U77z/AKU96RkXotTZi7c9FPejmnln5PNax7U2rUW5nelzEs1WLNNqZ3rjjgATrIAAAAAAAAAAAAAAAAAAAAD949mvIv27NqN7lyqKaY85mdoeTOuZeTMRG5ap9meFVj6BVkVzV+ZuzVTEz0imOnb4xP0W5C5mo6dwtpFi1kXdotW4ot26fXubRt0j+7Ndb4v1TVMum7bvV4tq1VzWrVqrbafOZ8Z+jkqcS9n3qrscUzPeXDUYN/qd+u9TxTMzzP8ATZJYTr2FXp+s5mLXNUzbuztNU7zMT1iZ+MTC/wDC3HdnM5MTWJps5E9Kb/aiv4+zP0+CJ+1LT/R6hjahRH4b9HJXMe1T2+k/Ra6ZRcxMqbNyNeqPpd6PRdwsybF6NeqOPOvj+1HAdI60AAfYpqqiZiJmIjedo7Q9cPH+9ZFFmLtq1NXSKrtXLTv758Gg8M8E5GPY1GNSmz+Zx/Q2poq5tt+u/wCsUquTl28endc8/ClmZ1nEp3XPPwzgTmucM5Gh2oqzszD9JV6lm3XVVXV79uXpHvlBprd2i7T6qJ3CxavUXqfXbncACRKAAAAAAAAAAAAAAAAAAAAOrS82rTs61l0W6a7lqZqoivtFW3SflPX5OUY1UxVExPaWNVMVUzTPaXvnZuTn5NeTmXq7t6vvVVP/ALaPc8AexERGoKaYpjURqBJV61l3dI/ZmTV6axTVFdma/WtTHlPltMxsjRjVRTVrcdnldumvXqjtyAM2YOzStOu6plfdceu3F+qJm3Tcq5eeY8Intv8AFNYnCWZawtSzNWsV2KMWzVNFFU9ble3Tb3R9e3mguZFq3Oqp5+PflXu5Vm1Oq6ufj35Vlf8ASuLcbh3QsDD2rzMmqOe7TFzpapmd4jfz226KAPMjGoyIim52jljlYlvKpim72idpzjDJxc/V5z8G9Ny1k0RXNNXrW6o6TTMeHbfy69EGCS1bi3RFEeyWzai1bi3E8RwAJEoAAAAAAAAAAAAAAAAAAAAAAAAAAACT4exbeRqVuvIzKMOxZqi5XemuKZjaenL51f7apkcSaZf0POzsaacyxj/huW5jbm326bVR2nfyYw6MbMv41nIs2qtreRRFFyme0xExMfPeGuzMCMmqKpnt7fflqs/pkZddNdVXbXHjfPl0axn4uff9JiabZwo360266p3/ALR8ohHgv0URRT6YbKiiKKYpp7R+/sAZMwAAAAAAAAAAAAAAAAAAAAAAAAAAAAAAAAAAAAAAAAAAAAAAAAAAAAAAAAAAAAAAAAAAAAAAAAAAAAAAAAAAAAAAAAAAAAAAAAAAAAAAAAAAAAAAAAAAAAAAAAAAAAAAAAAAAAAAAAAAAAAAAAAAAAAAAAAAAAAAAAAAAAAAAAAAAAAAAAAAAAAAAAAAAAAAAAAAAAAAAAAAAAAAAAAAAAAAAAAAAAAAAAAAAAAAAAAAAH//2Q==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5365" name="AutoShape 6" descr="data:image/jpeg;base64,/9j/4AAQSkZJRgABAQAAAQABAAD/2wBDAAkGBwgHBgkIBwgKCgkLDRYPDQwMDRsUFRAWIB0iIiAdHx8kKDQsJCYxJx8fLT0tMTU3Ojo6Iys/RD84QzQ5Ojf/2wBDAQoKCg0MDRoPDxo3JR8lNzc3Nzc3Nzc3Nzc3Nzc3Nzc3Nzc3Nzc3Nzc3Nzc3Nzc3Nzc3Nzc3Nzc3Nzc3Nzc3Nzf/wAARCAC3ARMDASIAAhEBAxEB/8QAGwABAAMBAQEBAAAAAAAAAAAAAAUGBwQDAQL/xAA3EAEAAQMCBAIHBQgDAAAAAAAAAQIDBAURBhIhMUFREzJSYXGBoQcUIiSRFRdCk7HB0fEjcvD/xAAbAQEAAgMBAQAAAAAAAAAAAAAAAwQCBQYBB//EACcRAQABBAEDBAIDAQAAAAAAAAABAgMEESEFMWESQVGxcYEjofDR/9oADAMBAAIRAxEAPwCogOdfZgAAAAAAAAdmk6fVqeZTiWrtu3erifR+knaK6vZ38JnwTmHwfm2rGoZWr2arFnEsV1RTMx/y1xTMxtMeHbr8vhBcyLVqdVTz8K17Ls2Z1XVqfj35+FXATrIAAAAAAAAAAAAAAAAAAAAAAAAAAltB0W5q1rUK6N/yuNN2NvGrfpHziKkS1j7NtP8AuvD85FdP48uua+vsx0iP6z81HqOTONY9cd9xr/fhreq5k4mP66e+4iP9+GTiR4hwP2ZrWZh7bU27k8n/AFnrT9JhHLdFcV0xVHaV+3XFyiK6e08gDNmk+H8bGv6hRczs2nDxrMxXXc5tq52npFMR139/g1PI4l0y/oGZqFiPvePZ/BctzTtzbzEbTFUdp3Yy6LGZfsY2Tj26trWTTTTcp89qoqifjvH1lrszAjJqpqme2uPHv5arP6ZTl1011VTxMce2t8+dujWc3Czb/pMHTaMKN+tNFyaon5T0j5I8dl/Tcizp+PnzTzY1+aqYrj+GqJmJpnynpuux6bcRTv8AH+lsKYotRFG/Ebnf24x63Ma/bsW79y1XTauTMUV1RtFW3fbzeTOJieySJiewA9egAAAAAAAAAAAAAAAAAAAO7SNMr1XJ+7WcjHtXZ9Sm9XNPP7onbv7lg/d5rftYn82f8Kj2Xfhbju9h8mJrE1XseOlN/vXR8faj6/FQzJy6Y9VjU+NfTWZ85tEevG1PjXP6/wCOaPs81rf18T+bP+Go4WNRh4lnGtepZt00U/CI2fcbIs5Vii/jXaLtquN6a6J3iXq5bLzb2Tqm57OMzeoZGXqm97fpSuNuEsvWtQs5enzZir0fJdi5VNO+09J7e/6K7+7zW/axP5s/4aurnE/F2HodNVmjbIzdulqmelHvqnw+Hf8AqtYmfmaps2o3rwu4PU8/VOPYiJ14UDUuDdQ0vFqyc7JwrVuO292d6p8ojbrKuO3V9WzNXypyM69Nyr+GntTRHlEeDidPYi7FH8sxM+HY41N+KP55iavHYATrD3w7FGRkU27uRax6J73Lu+0fpEy1zhPA0y1oc4VjMs6lZivnuTMUzTFU7Tty+HbfqxxLaZrVzTtH1LCtbxXmclPN7NMc3N+sTEfOWu6hi3MiiIoq1zH33+eGq6phXMq3FNFWuY4/ff54TX2lYufTq9OTfpicOqiKMeqj1aYjvE+U77z/AKU96RkXotTZi7c9FPejmnln5PNax7U2rUW5nelzEs1WLNNqZ3rjjgATrIAAAAAAAAAAAAAAAAAAAAD949mvIv27NqN7lyqKaY85mdoeTOuZeTMRG5ap9meFVj6BVkVzV+ZuzVTEz0imOnb4xP0W5C5mo6dwtpFi1kXdotW4ot26fXubRt0j+7Ndb4v1TVMum7bvV4tq1VzWrVqrbafOZ8Z+jkqcS9n3qrscUzPeXDUYN/qd+u9TxTMzzP8ATZJYTr2FXp+s5mLXNUzbuztNU7zMT1iZ+MTC/wDC3HdnM5MTWJps5E9Kb/aiv4+zP0+CJ+1LT/R6hjahRH4b9HJXMe1T2+k/Ra6ZRcxMqbNyNeqPpd6PRdwsybF6NeqOPOvj+1HAdI60AAfYpqqiZiJmIjedo7Q9cPH+9ZFFmLtq1NXSKrtXLTv758Gg8M8E5GPY1GNSmz+Zx/Q2poq5tt+u/wCsUquTl28endc8/ClmZ1nEp3XPPwzgTmucM5Gh2oqzszD9JV6lm3XVVXV79uXpHvlBprd2i7T6qJ3CxavUXqfXbncACRKAAAAAAAAAAAAAAAAAAAAOrS82rTs61l0W6a7lqZqoivtFW3SflPX5OUY1UxVExPaWNVMVUzTPaXvnZuTn5NeTmXq7t6vvVVP/ALaPc8AexERGoKaYpjURqBJV61l3dI/ZmTV6axTVFdma/WtTHlPltMxsjRjVRTVrcdnldumvXqjtyAM2YOzStOu6plfdceu3F+qJm3Tcq5eeY8Intv8AFNYnCWZawtSzNWsV2KMWzVNFFU9ble3Tb3R9e3mguZFq3Oqp5+PflXu5Vm1Oq6ufj35Vlf8ASuLcbh3QsDD2rzMmqOe7TFzpapmd4jfz226KAPMjGoyIim52jljlYlvKpim72idpzjDJxc/V5z8G9Ny1k0RXNNXrW6o6TTMeHbfy69EGCS1bi3RFEeyWzai1bi3E8RwAJEoAAAAAAAAAAAAAAAAAAAAAAAAAAACT4exbeRqVuvIzKMOxZqi5XemuKZjaenL51f7apkcSaZf0POzsaacyxj/huW5jbm326bVR2nfyYw6MbMv41nIs2qtreRRFFyme0xExMfPeGuzMCMmqKpnt7fflqs/pkZddNdVXbXHjfPl0axn4uff9JiabZwo360266p3/ALR8ohHgv0URRT6YbKiiKKYpp7R+/sAZMwAAAAAAAAAAAAAAAAAAAAAAAAAAAAAAAAAAAAAAAAAAAAAAAAAAAAAAAAAAAAAAAAAAAAAAAAAAAAAAAAAAAAAAAAAAAAAAAAAAAAAAAAAAAAAAAAAAAAAAAAAAAAAAAAAAAAAAAAAAAAAAAAAAAAAAAAAAAAAAAAAAAAAAAAAAAAAAAAAAAAAAAAAAAAAAAAAAAAAAAAAAAAAAAAAAAAAAAAAAAAAAAAAAAAAAAAAAAH//2Q==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>
            <a:off x="1142976" y="857232"/>
            <a:ext cx="6643734" cy="2071702"/>
            <a:chOff x="1142976" y="714356"/>
            <a:chExt cx="8001024" cy="3017136"/>
          </a:xfrm>
        </p:grpSpPr>
        <p:sp>
          <p:nvSpPr>
            <p:cNvPr id="8" name="TextBox 7"/>
            <p:cNvSpPr txBox="1"/>
            <p:nvPr/>
          </p:nvSpPr>
          <p:spPr>
            <a:xfrm>
              <a:off x="3000365" y="1714488"/>
              <a:ext cx="6143635" cy="20170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alatino Linotype" pitchFamily="18" charset="0"/>
                </a:rPr>
                <a:t>Энергетизм и энергология</a:t>
              </a:r>
              <a:endParaRPr lang="en-US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Times New Roman" pitchFamily="18" charset="0"/>
                </a:rPr>
                <a:t/>
              </a:r>
              <a:br>
                <a:rPr lang="ru-RU" sz="3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Times New Roman" pitchFamily="18" charset="0"/>
                </a:rPr>
              </a:br>
              <a:endPara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endParaRPr>
            </a:p>
          </p:txBody>
        </p:sp>
        <p:pic>
          <p:nvPicPr>
            <p:cNvPr id="9" name="Рисунок 8" descr="IMG_20141112_182116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2976" y="714356"/>
              <a:ext cx="1806683" cy="291309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3" name="Группа 15"/>
          <p:cNvGrpSpPr/>
          <p:nvPr/>
        </p:nvGrpSpPr>
        <p:grpSpPr>
          <a:xfrm>
            <a:off x="214282" y="3071810"/>
            <a:ext cx="8929718" cy="3354785"/>
            <a:chOff x="1142976" y="3786190"/>
            <a:chExt cx="8001024" cy="2640405"/>
          </a:xfrm>
        </p:grpSpPr>
        <p:pic>
          <p:nvPicPr>
            <p:cNvPr id="10" name="Рисунок 9" descr="en_sudba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2976" y="3786190"/>
              <a:ext cx="2112278" cy="264040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3286084" y="4572008"/>
              <a:ext cx="5857916" cy="16619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4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alatino Linotype" pitchFamily="18" charset="0"/>
                </a:rPr>
                <a:t>Энергия и судьба России</a:t>
              </a:r>
              <a:endParaRPr lang="en-US" sz="3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Times New Roman" pitchFamily="18" charset="0"/>
                </a:rPr>
                <a:t/>
              </a:r>
              <a:br>
                <a:rPr lang="ru-RU" sz="3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Times New Roman" pitchFamily="18" charset="0"/>
                </a:rPr>
              </a:br>
              <a:endPara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endParaRPr>
            </a:p>
          </p:txBody>
        </p:sp>
      </p:grpSp>
      <p:pic>
        <p:nvPicPr>
          <p:cNvPr id="12" name="Рисунок 26" descr="H:\Мои документы\БЮРОКРАТИЯ\ies.png"/>
          <p:cNvPicPr>
            <a:picLocks noChangeAspect="1" noChangeArrowheads="1"/>
          </p:cNvPicPr>
          <p:nvPr/>
        </p:nvPicPr>
        <p:blipFill>
          <a:blip r:embed="rId5" cstate="print">
            <a:lum bright="-12000" contrast="54000"/>
          </a:blip>
          <a:srcRect/>
          <a:stretch>
            <a:fillRect/>
          </a:stretch>
        </p:blipFill>
        <p:spPr bwMode="auto">
          <a:xfrm>
            <a:off x="8572528" y="0"/>
            <a:ext cx="571472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ВВ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180459" cy="1142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3714744" y="6357958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24.11.2014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Прямоугольник 88"/>
          <p:cNvSpPr/>
          <p:nvPr/>
        </p:nvSpPr>
        <p:spPr bwMode="auto">
          <a:xfrm>
            <a:off x="357158" y="6215082"/>
            <a:ext cx="1000132" cy="357190"/>
          </a:xfrm>
          <a:prstGeom prst="rect">
            <a:avLst/>
          </a:prstGeom>
          <a:solidFill>
            <a:schemeClr val="tx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428604"/>
            <a:ext cx="8358246" cy="35719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Энергокосмизм человечества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26" descr="H:\Мои документы\БЮРОКРАТИЯ\ies.png"/>
          <p:cNvPicPr>
            <a:picLocks noChangeAspect="1" noChangeArrowheads="1"/>
          </p:cNvPicPr>
          <p:nvPr/>
        </p:nvPicPr>
        <p:blipFill>
          <a:blip r:embed="rId2" cstate="print">
            <a:lum bright="-12000" contrast="54000"/>
          </a:blip>
          <a:srcRect/>
          <a:stretch>
            <a:fillRect/>
          </a:stretch>
        </p:blipFill>
        <p:spPr bwMode="auto">
          <a:xfrm>
            <a:off x="8686824" y="0"/>
            <a:ext cx="457175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5" name="Прямая со стрелкой 84"/>
          <p:cNvCxnSpPr/>
          <p:nvPr/>
        </p:nvCxnSpPr>
        <p:spPr bwMode="auto">
          <a:xfrm>
            <a:off x="428596" y="6357958"/>
            <a:ext cx="857256" cy="1588"/>
          </a:xfrm>
          <a:prstGeom prst="straightConnector1">
            <a:avLst/>
          </a:prstGeom>
          <a:ln>
            <a:headEnd type="none" w="sm" len="sm"/>
            <a:tailEnd type="arrow"/>
          </a:ln>
          <a:effectLst>
            <a:outerShdw blurRad="40000" dir="5400000" sx="104000" sy="104000" rotWithShape="0">
              <a:schemeClr val="tx1">
                <a:alpha val="69000"/>
              </a:scheme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1" name="Полилиния 90"/>
          <p:cNvSpPr/>
          <p:nvPr/>
        </p:nvSpPr>
        <p:spPr bwMode="auto">
          <a:xfrm>
            <a:off x="571472" y="6429396"/>
            <a:ext cx="357190" cy="71437"/>
          </a:xfrm>
          <a:custGeom>
            <a:avLst/>
            <a:gdLst>
              <a:gd name="connsiteX0" fmla="*/ 0 w 531813"/>
              <a:gd name="connsiteY0" fmla="*/ 207962 h 265112"/>
              <a:gd name="connsiteX1" fmla="*/ 152400 w 531813"/>
              <a:gd name="connsiteY1" fmla="*/ 7937 h 265112"/>
              <a:gd name="connsiteX2" fmla="*/ 333375 w 531813"/>
              <a:gd name="connsiteY2" fmla="*/ 255587 h 265112"/>
              <a:gd name="connsiteX3" fmla="*/ 504825 w 531813"/>
              <a:gd name="connsiteY3" fmla="*/ 65087 h 265112"/>
              <a:gd name="connsiteX4" fmla="*/ 495300 w 531813"/>
              <a:gd name="connsiteY4" fmla="*/ 55562 h 26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1813" h="265112">
                <a:moveTo>
                  <a:pt x="0" y="207962"/>
                </a:moveTo>
                <a:cubicBezTo>
                  <a:pt x="48419" y="103981"/>
                  <a:pt x="96838" y="0"/>
                  <a:pt x="152400" y="7937"/>
                </a:cubicBezTo>
                <a:cubicBezTo>
                  <a:pt x="207962" y="15874"/>
                  <a:pt x="274638" y="246062"/>
                  <a:pt x="333375" y="255587"/>
                </a:cubicBezTo>
                <a:cubicBezTo>
                  <a:pt x="392113" y="265112"/>
                  <a:pt x="477838" y="98425"/>
                  <a:pt x="504825" y="65087"/>
                </a:cubicBezTo>
                <a:cubicBezTo>
                  <a:pt x="531813" y="31750"/>
                  <a:pt x="513556" y="43656"/>
                  <a:pt x="495300" y="55562"/>
                </a:cubicBezTo>
              </a:path>
            </a:pathLst>
          </a:custGeom>
          <a:noFill/>
          <a:ln w="31750" cap="sq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357290" y="6215082"/>
            <a:ext cx="3859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-волновой (голодинамический поток)</a:t>
            </a:r>
            <a:endParaRPr lang="ru-RU" dirty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643702" y="1000108"/>
            <a:ext cx="1988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Орион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(Б.Медведица)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286644" y="3000372"/>
            <a:ext cx="1560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Созвездие Льва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42910" y="278605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Сириус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4500562" y="1714488"/>
            <a:ext cx="10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(ангелы)</a:t>
            </a:r>
            <a:endParaRPr lang="ru-RU" i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07" name="Содержимое 7" descr="пингвин вот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2844" y="857232"/>
            <a:ext cx="8858312" cy="51871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4149</TotalTime>
  <Words>695</Words>
  <Application>Microsoft Office PowerPoint</Application>
  <PresentationFormat>Экран (4:3)</PresentationFormat>
  <Paragraphs>189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Пиксел</vt:lpstr>
      <vt:lpstr>Бушуев В.В. </vt:lpstr>
      <vt:lpstr>ЭНЕРГЕТИЗМ -  философия жизнедеятельности и энергоэволюционизма</vt:lpstr>
      <vt:lpstr>Энергология и эргодинамика</vt:lpstr>
      <vt:lpstr>Энергетика как «система систем»  (System Of System – SOS)</vt:lpstr>
      <vt:lpstr>Научные подходы к энергологии</vt:lpstr>
      <vt:lpstr>Новые системные принципы энергологии</vt:lpstr>
      <vt:lpstr>Пространственно-временная фрактальность (подобие) энергетического развития</vt:lpstr>
      <vt:lpstr>Бушуев В.В. </vt:lpstr>
      <vt:lpstr>Энергокосмизм человечества</vt:lpstr>
      <vt:lpstr>Поверхностная решетка земного кристалла</vt:lpstr>
      <vt:lpstr>Энергетические меридианы и акупунктурные точки Евразии </vt:lpstr>
      <vt:lpstr>Земная спираль человечества</vt:lpstr>
      <vt:lpstr>Арийско-славянский мир Евразии</vt:lpstr>
      <vt:lpstr>1-й культурно-цивилизиционный этап  (от Руси к России)</vt:lpstr>
      <vt:lpstr>Энергетический  (природно-цивилизационный) потенциал России</vt:lpstr>
      <vt:lpstr>Слайд 16</vt:lpstr>
      <vt:lpstr>12-летние циклы  российской и мировой истории</vt:lpstr>
      <vt:lpstr>Евразийские державные цивилизации XIX в.</vt:lpstr>
      <vt:lpstr>РОССИЯ  И  КОСМОС</vt:lpstr>
      <vt:lpstr>Спасибо за внимание</vt:lpstr>
    </vt:vector>
  </TitlesOfParts>
  <Company>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Юрий</dc:creator>
  <cp:lastModifiedBy>a_Vdovina</cp:lastModifiedBy>
  <cp:revision>416</cp:revision>
  <dcterms:created xsi:type="dcterms:W3CDTF">2006-06-05T10:43:40Z</dcterms:created>
  <dcterms:modified xsi:type="dcterms:W3CDTF">2014-11-17T08:23:14Z</dcterms:modified>
</cp:coreProperties>
</file>